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D67"/>
    <a:srgbClr val="89A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8025D-03D4-4C30-B03A-1559C7187782}" type="datetimeFigureOut">
              <a:rPr lang="cs-CZ"/>
              <a:pPr>
                <a:defRPr/>
              </a:pPr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27C012-FB53-44CC-83DA-CE99E3CA8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89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05FC78-5162-4DB2-BA5D-435C3B322322}" type="datetimeFigureOut">
              <a:rPr lang="cs-CZ"/>
              <a:pPr>
                <a:defRPr/>
              </a:pPr>
              <a:t>18.4.2016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25DC0-EF6E-4E76-B30D-F2068FBF07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98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25DC0-EF6E-4E76-B30D-F2068FBF07CE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7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71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7143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4B45-67B3-44CE-BFA9-943DB8BD2D92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F8C0-113A-4000-92C1-73F96923AE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37F5-3911-4C25-A0FC-66A5C40424B7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2600-1C92-4E9B-8013-1C8B4C1BD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28802"/>
            <a:ext cx="2057400" cy="419736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43042" y="1928802"/>
            <a:ext cx="4833958" cy="419736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99DB-013F-4E80-A8C5-D1DD2AE703FA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FF69-44C8-471F-AA77-8F3E151D1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6C0F-0B74-436D-91AD-331618780BB2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8EDC-D968-4C3D-AE36-B008814370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3" y="4406900"/>
            <a:ext cx="7143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3" y="2906713"/>
            <a:ext cx="7143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C2BC-2EDA-417E-A5D5-FE71D8F063E1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262-0949-4171-8551-EF84BC271B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1604" y="3214686"/>
            <a:ext cx="3500462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42" y="3214686"/>
            <a:ext cx="347185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9C2A-C3D7-4A62-84E1-9B1A672FF90E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F1E5-A793-4976-9F54-FDEA1486DD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4" y="3214686"/>
            <a:ext cx="350046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1604" y="4000503"/>
            <a:ext cx="3500462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14942" y="3214686"/>
            <a:ext cx="347185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4942" y="4000503"/>
            <a:ext cx="3471858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2287-8AA3-4BA2-8A0E-636A050E131A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072C-6C61-405E-A6B0-F7A7E0898A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D3B4-A081-4154-B767-9D2B1B39D96F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CA41-56D2-4145-9E4F-7670D6EA4D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FDA9-D594-4F86-AA61-025CFCF83B87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294C-B9CE-4FD7-9A39-94B2BF3F2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9" y="1928802"/>
            <a:ext cx="285048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3438" y="1928802"/>
            <a:ext cx="4043362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9" y="3286124"/>
            <a:ext cx="2850486" cy="2840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EC9-1BB5-45D9-AA39-E896D3397A89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9C99-2389-4CA1-8BDF-BC27B7911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8" y="4800600"/>
            <a:ext cx="713676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78638" y="1928801"/>
            <a:ext cx="7136766" cy="27987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8" y="5367338"/>
            <a:ext cx="71367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D7CA-6A1B-44D7-9929-E58AF0124FBD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3A91-7DF1-4D4D-9DF3-83E97EAEC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uk_logo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292100"/>
            <a:ext cx="34750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71625" y="1928813"/>
            <a:ext cx="711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71625" y="3214688"/>
            <a:ext cx="71151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81150" y="6356350"/>
            <a:ext cx="3490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099F38-3B9A-451A-A5E8-A2E5A846E366}" type="datetime1">
              <a:rPr lang="cs-CZ"/>
              <a:pPr>
                <a:defRPr/>
              </a:pPr>
              <a:t>18.4.2016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68813" y="1042988"/>
            <a:ext cx="4532312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14938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5ADB6C-A15B-45F0-BB0E-0CB745309B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51520" y="3068638"/>
            <a:ext cx="8224143" cy="938212"/>
          </a:xfrm>
        </p:spPr>
        <p:txBody>
          <a:bodyPr/>
          <a:lstStyle/>
          <a:p>
            <a:pPr eaLnBrk="1" hangingPunct="1"/>
            <a:r>
              <a:rPr lang="cs-CZ" sz="3000" dirty="0" smtClean="0">
                <a:latin typeface="Arial" charset="0"/>
                <a:cs typeface="Arial" charset="0"/>
              </a:rPr>
              <a:t>Novodobá technická revoluce ve vzdělávání</a:t>
            </a:r>
            <a:br>
              <a:rPr lang="cs-CZ" sz="3000" dirty="0" smtClean="0">
                <a:latin typeface="Arial" charset="0"/>
                <a:cs typeface="Arial" charset="0"/>
              </a:rPr>
            </a:br>
            <a:r>
              <a:rPr lang="cs-CZ" sz="3000" dirty="0" smtClean="0">
                <a:latin typeface="Arial" charset="0"/>
                <a:cs typeface="Arial" charset="0"/>
              </a:rPr>
              <a:t>							</a:t>
            </a:r>
            <a:r>
              <a:rPr lang="cs-CZ" sz="1600" b="0" dirty="0" smtClean="0">
                <a:latin typeface="Arial" charset="0"/>
                <a:cs typeface="Arial" charset="0"/>
              </a:rPr>
              <a:t>21. </a:t>
            </a:r>
            <a:r>
              <a:rPr lang="cs-CZ" sz="1600" b="0" dirty="0">
                <a:latin typeface="Arial" charset="0"/>
                <a:cs typeface="Arial" charset="0"/>
              </a:rPr>
              <a:t>4</a:t>
            </a:r>
            <a:r>
              <a:rPr lang="cs-CZ" sz="1600" b="0" dirty="0" smtClean="0">
                <a:latin typeface="Arial" charset="0"/>
                <a:cs typeface="Arial" charset="0"/>
              </a:rPr>
              <a:t>. 2016</a:t>
            </a:r>
            <a:endParaRPr lang="cs-CZ" sz="3000" dirty="0" smtClean="0">
              <a:latin typeface="Arial" charset="0"/>
              <a:cs typeface="Arial" charset="0"/>
            </a:endParaRPr>
          </a:p>
        </p:txBody>
      </p:sp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Technodays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2565400"/>
            <a:ext cx="7115175" cy="4103688"/>
          </a:xfrm>
        </p:spPr>
        <p:txBody>
          <a:bodyPr/>
          <a:lstStyle/>
          <a:p>
            <a:r>
              <a:rPr lang="cs-CZ" sz="1800" dirty="0">
                <a:latin typeface="Arial" charset="0"/>
                <a:cs typeface="Arial" charset="0"/>
              </a:rPr>
              <a:t>Vyšší odborná škola a Střední průmyslová škola strojní, stavební a dopravní, Děčín, příspěvková </a:t>
            </a:r>
            <a:r>
              <a:rPr lang="cs-CZ" sz="1800" dirty="0" smtClean="0">
                <a:latin typeface="Arial" charset="0"/>
                <a:cs typeface="Arial" charset="0"/>
              </a:rPr>
              <a:t>organizace</a:t>
            </a:r>
          </a:p>
          <a:p>
            <a:r>
              <a:rPr lang="cs-CZ" sz="1800" dirty="0">
                <a:latin typeface="Arial" charset="0"/>
                <a:cs typeface="Arial" charset="0"/>
              </a:rPr>
              <a:t>Vyšší odborná škola, Střední průmyslová škola a Střední odborná škola služeb a cestovního ruchu, Varnsdorf, Bratislavská 2166, příspěvková </a:t>
            </a:r>
            <a:r>
              <a:rPr lang="cs-CZ" sz="1800" dirty="0" smtClean="0">
                <a:latin typeface="Arial" charset="0"/>
                <a:cs typeface="Arial" charset="0"/>
              </a:rPr>
              <a:t>organizace</a:t>
            </a:r>
          </a:p>
          <a:p>
            <a:r>
              <a:rPr lang="cs-CZ" sz="1800" dirty="0">
                <a:latin typeface="Arial" charset="0"/>
                <a:cs typeface="Arial" charset="0"/>
              </a:rPr>
              <a:t>Střední průmyslová škola a Vyšší odborná škola, Chomutov, Školní 50, příspěvková </a:t>
            </a:r>
            <a:r>
              <a:rPr lang="cs-CZ" sz="1800" dirty="0" smtClean="0">
                <a:latin typeface="Arial" charset="0"/>
                <a:cs typeface="Arial" charset="0"/>
              </a:rPr>
              <a:t>organizace</a:t>
            </a:r>
          </a:p>
          <a:p>
            <a:r>
              <a:rPr lang="cs-CZ" sz="1800" dirty="0">
                <a:latin typeface="Arial" charset="0"/>
                <a:cs typeface="Arial" charset="0"/>
              </a:rPr>
              <a:t>Střední škola technická, Most, příspěvková </a:t>
            </a:r>
            <a:r>
              <a:rPr lang="cs-CZ" sz="1800" dirty="0" smtClean="0">
                <a:latin typeface="Arial" charset="0"/>
                <a:cs typeface="Arial" charset="0"/>
              </a:rPr>
              <a:t>organizace</a:t>
            </a:r>
          </a:p>
          <a:p>
            <a:r>
              <a:rPr lang="cs-CZ" sz="1800" dirty="0">
                <a:latin typeface="Arial" charset="0"/>
                <a:cs typeface="Arial" charset="0"/>
              </a:rPr>
              <a:t>Střední průmyslová škola, Ústí nad Labem, Resslova 5, příspěvková </a:t>
            </a:r>
            <a:r>
              <a:rPr lang="cs-CZ" sz="1800" dirty="0" smtClean="0">
                <a:latin typeface="Arial" charset="0"/>
                <a:cs typeface="Arial" charset="0"/>
              </a:rPr>
              <a:t>organizace</a:t>
            </a:r>
          </a:p>
          <a:p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Střední průmyslová škola elektrotechnická a zařízení pro další vzdělávání pedagogických pracovníků, spol. s r.o.</a:t>
            </a:r>
            <a:endParaRPr lang="cs-CZ" sz="1800" dirty="0" smtClean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charset="0"/>
                <a:cs typeface="Arial" charset="0"/>
              </a:rPr>
              <a:t>Technodays 2016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6" y="0"/>
            <a:ext cx="9191127" cy="6813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07950" y="1700213"/>
            <a:ext cx="7115175" cy="1008708"/>
          </a:xfrm>
        </p:spPr>
        <p:txBody>
          <a:bodyPr/>
          <a:lstStyle/>
          <a:p>
            <a:pPr algn="ctr" eaLnBrk="1" hangingPunct="1"/>
            <a:r>
              <a:rPr lang="cs-CZ" sz="3000" dirty="0">
                <a:latin typeface="Arial" charset="0"/>
                <a:cs typeface="Arial" charset="0"/>
              </a:rPr>
              <a:t>V</a:t>
            </a:r>
            <a:r>
              <a:rPr lang="cs-CZ" sz="3000" dirty="0" smtClean="0">
                <a:latin typeface="Arial" charset="0"/>
                <a:cs typeface="Arial" charset="0"/>
              </a:rPr>
              <a:t>ybavení oboru Elektrotechnika</a:t>
            </a:r>
          </a:p>
        </p:txBody>
      </p:sp>
      <p:sp>
        <p:nvSpPr>
          <p:cNvPr id="41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latin typeface="Arial" charset="0"/>
                <a:cs typeface="Arial" charset="0"/>
              </a:rPr>
              <a:t>Technodays</a:t>
            </a:r>
            <a:r>
              <a:rPr lang="cs-CZ" dirty="0" smtClean="0">
                <a:latin typeface="Arial" charset="0"/>
                <a:cs typeface="Arial" charset="0"/>
              </a:rPr>
              <a:t> 2016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1" y="1956914"/>
            <a:ext cx="5804440" cy="4353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6" y="2035967"/>
            <a:ext cx="5825798" cy="4369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9170"/>
            <a:ext cx="5741527" cy="4306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0" y="2245642"/>
            <a:ext cx="5807552" cy="401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6480720" cy="998984"/>
          </a:xfrm>
        </p:spPr>
        <p:txBody>
          <a:bodyPr/>
          <a:lstStyle/>
          <a:p>
            <a:pPr lvl="0"/>
            <a:r>
              <a:rPr lang="cs-CZ" sz="1800" dirty="0">
                <a:ea typeface="Times New Roman" pitchFamily="18" charset="0"/>
              </a:rPr>
              <a:t>Meziroční srovnání počtu žáků v denní formě studia SŠ zřizovaných ÚK </a:t>
            </a:r>
            <a:r>
              <a:rPr lang="cs-CZ" sz="1800" dirty="0" smtClean="0"/>
              <a:t>v oboru </a:t>
            </a:r>
            <a:r>
              <a:rPr lang="cs-CZ" sz="1800" dirty="0"/>
              <a:t>Elektrotechnika </a:t>
            </a:r>
            <a:r>
              <a:rPr lang="cs-CZ" sz="1800" dirty="0" smtClean="0"/>
              <a:t>26-41-M/01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Technodays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5532"/>
            <a:ext cx="5136345" cy="30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96943" cy="924123"/>
          </a:xfrm>
        </p:spPr>
        <p:txBody>
          <a:bodyPr/>
          <a:lstStyle/>
          <a:p>
            <a:pPr lvl="0"/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Elektrotechnika – úspěchy škol a žáků, spolupráce s firmami</a:t>
            </a: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Technodays</a:t>
            </a:r>
            <a:r>
              <a:rPr lang="cs-CZ" dirty="0" smtClean="0"/>
              <a:t> 2016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2276872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Soutěže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Mezinárodní elektrotechnická soutěž </a:t>
            </a:r>
            <a:r>
              <a:rPr lang="cs-CZ" sz="1600" dirty="0"/>
              <a:t>v regionu </a:t>
            </a:r>
            <a:r>
              <a:rPr lang="cs-CZ" sz="1600" dirty="0" smtClean="0"/>
              <a:t>Nisa-</a:t>
            </a:r>
            <a:r>
              <a:rPr lang="cs-CZ" sz="1600" dirty="0" err="1" smtClean="0"/>
              <a:t>Neisse</a:t>
            </a:r>
            <a:r>
              <a:rPr lang="cs-CZ" sz="1600" dirty="0" smtClean="0"/>
              <a:t>-</a:t>
            </a:r>
            <a:r>
              <a:rPr lang="cs-CZ" sz="1600" dirty="0" err="1" smtClean="0"/>
              <a:t>Nysa</a:t>
            </a:r>
            <a:r>
              <a:rPr lang="cs-CZ" sz="1600" dirty="0"/>
              <a:t> </a:t>
            </a:r>
            <a:r>
              <a:rPr lang="cs-CZ" sz="1600" dirty="0" smtClean="0"/>
              <a:t>- 1. a 3.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Akademie </a:t>
            </a:r>
            <a:r>
              <a:rPr lang="cs-CZ" sz="1600" dirty="0"/>
              <a:t>programování Microsoft – 2 týmy v republikovém </a:t>
            </a:r>
            <a:r>
              <a:rPr lang="cs-CZ" sz="1600" dirty="0" smtClean="0"/>
              <a:t>finále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„Energetická </a:t>
            </a:r>
            <a:r>
              <a:rPr lang="cs-CZ" sz="1600" dirty="0"/>
              <a:t>maturita 2015</a:t>
            </a:r>
            <a:r>
              <a:rPr lang="cs-CZ" sz="1600" dirty="0" smtClean="0"/>
              <a:t>“ – 3.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Celostátní </a:t>
            </a:r>
            <a:r>
              <a:rPr lang="cs-CZ" sz="1600" dirty="0"/>
              <a:t>soutěž „Automatizace na školách 2014“ od firmy </a:t>
            </a:r>
            <a:r>
              <a:rPr lang="cs-CZ" sz="1600" dirty="0" smtClean="0"/>
              <a:t>FESTO – 2.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Celostátní soutěž </a:t>
            </a:r>
            <a:r>
              <a:rPr lang="cs-CZ" sz="1600" dirty="0"/>
              <a:t>„Jaderná maturita“ v </a:t>
            </a:r>
            <a:r>
              <a:rPr lang="cs-CZ" sz="1600" dirty="0" smtClean="0"/>
              <a:t>Temelíně – 3. místo</a:t>
            </a:r>
          </a:p>
          <a:p>
            <a:endParaRPr lang="cs-CZ" sz="1600" dirty="0" smtClean="0"/>
          </a:p>
          <a:p>
            <a:r>
              <a:rPr lang="cs-CZ" sz="1600" b="1" dirty="0" smtClean="0"/>
              <a:t>Kariéra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manažeři </a:t>
            </a:r>
            <a:r>
              <a:rPr lang="cs-CZ" sz="1600" dirty="0"/>
              <a:t>ČEZ </a:t>
            </a:r>
            <a:r>
              <a:rPr lang="cs-CZ" sz="1600" dirty="0" smtClean="0"/>
              <a:t>a.s.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konstruktér </a:t>
            </a:r>
            <a:r>
              <a:rPr lang="cs-CZ" sz="1600" dirty="0"/>
              <a:t>HW/SW v JABLOTRON </a:t>
            </a:r>
            <a:r>
              <a:rPr lang="cs-CZ" sz="1600" dirty="0" smtClean="0"/>
              <a:t>ALARMS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visual</a:t>
            </a:r>
            <a:r>
              <a:rPr lang="cs-CZ" sz="1600" dirty="0" smtClean="0"/>
              <a:t> </a:t>
            </a:r>
            <a:r>
              <a:rPr lang="cs-CZ" sz="1600" dirty="0"/>
              <a:t>designer v AVG </a:t>
            </a:r>
            <a:r>
              <a:rPr lang="cs-CZ" sz="1600" dirty="0" smtClean="0"/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vývojář </a:t>
            </a:r>
            <a:r>
              <a:rPr lang="cs-CZ" sz="1600" dirty="0" err="1"/>
              <a:t>Unicorn</a:t>
            </a:r>
            <a:r>
              <a:rPr lang="cs-CZ" sz="1600" dirty="0"/>
              <a:t> </a:t>
            </a:r>
            <a:r>
              <a:rPr lang="cs-CZ" sz="1600" dirty="0" smtClean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generální </a:t>
            </a:r>
            <a:r>
              <a:rPr lang="cs-CZ" sz="1600" dirty="0"/>
              <a:t>ředitel United </a:t>
            </a: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smtClean="0"/>
              <a:t>a.s.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programátor </a:t>
            </a:r>
            <a:r>
              <a:rPr lang="cs-CZ" sz="1600" dirty="0" err="1"/>
              <a:t>php</a:t>
            </a:r>
            <a:r>
              <a:rPr lang="cs-CZ" sz="1600" dirty="0"/>
              <a:t> v </a:t>
            </a:r>
            <a:r>
              <a:rPr lang="cs-CZ" sz="1600" dirty="0" smtClean="0"/>
              <a:t>MALL.cz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IT </a:t>
            </a:r>
            <a:r>
              <a:rPr lang="cs-CZ" sz="1600" dirty="0"/>
              <a:t>Project </a:t>
            </a:r>
            <a:r>
              <a:rPr lang="cs-CZ" sz="1600" dirty="0" err="1"/>
              <a:t>Manager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UNIPETROL SERVICES s.r.o</a:t>
            </a:r>
          </a:p>
          <a:p>
            <a:endParaRPr lang="cs-CZ" sz="1600" dirty="0"/>
          </a:p>
          <a:p>
            <a:r>
              <a:rPr lang="cs-CZ" sz="1600" b="1" dirty="0"/>
              <a:t>Firmy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/>
              <a:t>ČEZ a.s., HAAS+SOHN, </a:t>
            </a:r>
            <a:r>
              <a:rPr lang="cs-CZ" sz="1600" dirty="0" err="1" smtClean="0"/>
              <a:t>Toyoda</a:t>
            </a:r>
            <a:r>
              <a:rPr lang="cs-CZ" sz="1600" dirty="0" smtClean="0"/>
              <a:t> </a:t>
            </a:r>
            <a:r>
              <a:rPr lang="cs-CZ" sz="1600" dirty="0" err="1" smtClean="0"/>
              <a:t>Gosei</a:t>
            </a:r>
            <a:r>
              <a:rPr lang="cs-CZ" sz="1600" dirty="0" smtClean="0"/>
              <a:t> Czech, s.r.o., </a:t>
            </a:r>
            <a:r>
              <a:rPr lang="cs-CZ" sz="1600" dirty="0" err="1" smtClean="0"/>
              <a:t>Reis</a:t>
            </a:r>
            <a:r>
              <a:rPr lang="cs-CZ" sz="1600" dirty="0" smtClean="0"/>
              <a:t> </a:t>
            </a:r>
            <a:r>
              <a:rPr lang="cs-CZ" sz="1600" dirty="0" err="1" smtClean="0"/>
              <a:t>Robotics</a:t>
            </a:r>
            <a:r>
              <a:rPr lang="cs-CZ" sz="1600" dirty="0" smtClean="0"/>
              <a:t> ČR spol. s r.o., </a:t>
            </a:r>
            <a:r>
              <a:rPr lang="cs-CZ" sz="1600" dirty="0"/>
              <a:t>United </a:t>
            </a:r>
            <a:r>
              <a:rPr lang="cs-CZ" sz="1600" dirty="0" err="1" smtClean="0"/>
              <a:t>energy</a:t>
            </a:r>
            <a:r>
              <a:rPr lang="cs-CZ" sz="1600" dirty="0" smtClean="0"/>
              <a:t> a.s., Microsoft, České </a:t>
            </a:r>
            <a:r>
              <a:rPr lang="cs-CZ" sz="1600" dirty="0"/>
              <a:t>dráhy a.s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pPr lvl="0"/>
            <a:endParaRPr lang="cs-CZ" sz="1600" dirty="0"/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209" y="2502024"/>
            <a:ext cx="7115175" cy="1143000"/>
          </a:xfrm>
        </p:spPr>
        <p:txBody>
          <a:bodyPr/>
          <a:lstStyle/>
          <a:p>
            <a:r>
              <a:rPr lang="cs-CZ" sz="2800" dirty="0" smtClean="0"/>
              <a:t>Dámy a pánové děkuji za pozornost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Technodays</a:t>
            </a:r>
            <a:r>
              <a:rPr lang="cs-CZ" dirty="0" smtClean="0"/>
              <a:t> 2016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273249" y="4374232"/>
            <a:ext cx="711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 smtClean="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rPr>
              <a:t>Ing. Ladislav </a:t>
            </a:r>
            <a:r>
              <a:rPr lang="cs-CZ" sz="2400" b="1" dirty="0" err="1" smtClean="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rPr>
              <a:t>Drlý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rgbClr val="375D6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cs-CZ" b="1" dirty="0" smtClean="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rPr>
              <a:t>člen Rady </a:t>
            </a:r>
            <a:r>
              <a:rPr lang="cs-CZ" b="1" dirty="0" smtClean="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rPr>
              <a:t>Ústeckého kraje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375D6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days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AC8A32A294A24D92A111A87B178C33" ma:contentTypeVersion="8" ma:contentTypeDescription="Vytvoří nový dokument" ma:contentTypeScope="" ma:versionID="2c2d495ce2e96be08558f88c3d209193">
  <xsd:schema xmlns:xsd="http://www.w3.org/2001/XMLSchema" xmlns:xs="http://www.w3.org/2001/XMLSchema" xmlns:p="http://schemas.microsoft.com/office/2006/metadata/properties" xmlns:ns2="2d632ede-d24e-494b-b407-b19ccbe77e6c" targetNamespace="http://schemas.microsoft.com/office/2006/metadata/properties" ma:root="true" ma:fieldsID="bdad6afa7a074953918e3d9ae465010e" ns2:_="">
    <xsd:import namespace="2d632ede-d24e-494b-b407-b19ccbe77e6c"/>
    <xsd:element name="properties">
      <xsd:complexType>
        <xsd:sequence>
          <xsd:element name="documentManagement">
            <xsd:complexType>
              <xsd:all>
                <xsd:element ref="ns2:Typ_x0020_formul_x00e1__x0159_e" minOccurs="0"/>
                <xsd:element ref="ns2:Pozn_x00e1_mka" minOccurs="0"/>
                <xsd:element ref="ns2:Vnit_x0159_n_x00ed__x0020_p_x0159_edp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32ede-d24e-494b-b407-b19ccbe77e6c" elementFormDefault="qualified">
    <xsd:import namespace="http://schemas.microsoft.com/office/2006/documentManagement/types"/>
    <xsd:import namespace="http://schemas.microsoft.com/office/infopath/2007/PartnerControls"/>
    <xsd:element name="Typ_x0020_formul_x00e1__x0159_e" ma:index="8" nillable="true" ma:displayName="Typ formuláře" ma:internalName="Typ_x0020_formul_x00e1__x0159_e">
      <xsd:simpleType>
        <xsd:restriction base="dms:Choice">
          <xsd:enumeration value="Symboly Ústeckého kraje"/>
          <xsd:enumeration value="Vzory smluv"/>
          <xsd:enumeration value="Personální"/>
          <xsd:enumeration value="Veřejné zakázky nedosahující 250 tis. ‎Kč bez DPH"/>
          <xsd:enumeration value="Šablony logomanuálu"/>
          <xsd:enumeration value="Veřejné zakázky od 1 mil. Kč nedosahující 3 mil. Kč bez DPH stavební práce"/>
          <xsd:enumeration value="Veřejné zakázky – Zjednodušené podlimitní řízení"/>
          <xsd:enumeration value="Zřizovací listiny"/>
          <xsd:enumeration value="Kontrolní činnost"/>
          <xsd:enumeration value="Powerpoint prezentace"/>
          <xsd:enumeration value="Veřejné zakázky od 250 tis. Kč nedosahující 1 mil. ‎Kč bez DPH"/>
          <xsd:enumeration value="Služební cesty"/>
          <xsd:enumeration value="Ekonomická činnost"/>
          <xsd:enumeration value="Rada a zastupitelstvo"/>
          <xsd:enumeration value="Archivace a skartace"/>
          <xsd:enumeration value="Správní řád"/>
          <xsd:enumeration value="Plná moc, pověření, zmocnění"/>
          <xsd:enumeration value="Jmenovky a vizitky"/>
          <xsd:enumeration value="Ostatní - nezařazené"/>
          <xsd:enumeration value="Nákup"/>
          <xsd:enumeration value="Veřejné zakázky od 1 mil.Kč nedosahující 2 mil.Kč (dodávky, služby), od 3 mil.Kč nedosahující 6 mil.Kč (stavební práce) ‎"/>
          <xsd:enumeration value="Veřejné zakázky od 250 tis.Kč nedosahující 1 mil.Kč (dodávky, služby), od 250 tis.Kč nedosahující 3 mil.Kč (stavební práce)"/>
          <xsd:enumeration value="Veřejné zakázky od 1 mil.Kč nedosahující 2 mil.Kč (dodávky, služby), od 3 mil.Kč nedosahující 6 mil.Kč (stavební práce)"/>
        </xsd:restriction>
      </xsd:simpleType>
    </xsd:element>
    <xsd:element name="Pozn_x00e1_mka" ma:index="9" nillable="true" ma:displayName="Poznámka" ma:internalName="Pozn_x00e1_mka">
      <xsd:simpleType>
        <xsd:restriction base="dms:Note">
          <xsd:maxLength value="255"/>
        </xsd:restriction>
      </xsd:simpleType>
    </xsd:element>
    <xsd:element name="Vnit_x0159_n_x00ed__x0020_p_x0159_edpis" ma:index="10" nillable="true" ma:displayName="Vnitřní předpis" ma:list="{90dd1e70-125a-4334-99db-a2a6450ed166}" ma:internalName="Vnit_x0159_n_x00ed__x0020_p_x0159_edpis" ma:showField="_x010c__x00ed_slo_x0020_p_x0159_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Vnit_x0159_n_x00ed__x0020_p_x0159_edpis xmlns="2d632ede-d24e-494b-b407-b19ccbe77e6c" xsi:nil="true"/>
    <Pozn_x00e1_mka xmlns="2d632ede-d24e-494b-b407-b19ccbe77e6c" xsi:nil="true"/>
    <Typ_x0020_formul_x00e1__x0159_e xmlns="2d632ede-d24e-494b-b407-b19ccbe77e6c">Powerpoint prezentace</Typ_x0020_formul_x00e1__x0159_e>
  </documentManagement>
</p:properties>
</file>

<file path=customXml/itemProps1.xml><?xml version="1.0" encoding="utf-8"?>
<ds:datastoreItem xmlns:ds="http://schemas.openxmlformats.org/officeDocument/2006/customXml" ds:itemID="{82AF0806-E3E8-45AB-A7FA-394057336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632ede-d24e-494b-b407-b19ccbe77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3DF1A1-F33B-467F-9A83-68D9968C6F0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663C7D0-DF07-4292-9D5B-CB8DFA45FF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567990-4520-46A8-9ABB-B9FDE63E4D1D}">
  <ds:schemaRefs>
    <ds:schemaRef ds:uri="2d632ede-d24e-494b-b407-b19ccbe77e6c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Technodays</Template>
  <TotalTime>1001</TotalTime>
  <Words>193</Words>
  <Application>Microsoft Office PowerPoint</Application>
  <PresentationFormat>Předvádění na obrazovce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Technodays</vt:lpstr>
      <vt:lpstr>Novodobá technická revoluce ve vzdělávání        21. 4. 2016</vt:lpstr>
      <vt:lpstr>Prezentace aplikace PowerPoint</vt:lpstr>
      <vt:lpstr>Vybavení oboru Elektrotechnika</vt:lpstr>
      <vt:lpstr>Meziroční srovnání počtu žáků v denní formě studia SŠ zřizovaných ÚK v oboru Elektrotechnika 26-41-M/01</vt:lpstr>
      <vt:lpstr>Elektrotechnika – úspěchy škol a žáků, spolupráce s firmami</vt:lpstr>
      <vt:lpstr>Dámy a pánové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středního školství pro trh práce</dc:title>
  <dc:creator>kovar.r</dc:creator>
  <cp:lastModifiedBy>kovar.r</cp:lastModifiedBy>
  <cp:revision>77</cp:revision>
  <dcterms:created xsi:type="dcterms:W3CDTF">2015-05-05T05:14:33Z</dcterms:created>
  <dcterms:modified xsi:type="dcterms:W3CDTF">2016-04-18T15:41:30Z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64000.0000000000</vt:lpwstr>
  </property>
  <property fmtid="{D5CDD505-2E9C-101B-9397-08002B2CF9AE}" pid="3" name="Typ formuláře">
    <vt:lpwstr>Powerpoint prezentace</vt:lpwstr>
  </property>
  <property fmtid="{D5CDD505-2E9C-101B-9397-08002B2CF9AE}" pid="4" name="Vnitřní předpis">
    <vt:lpwstr/>
  </property>
  <property fmtid="{D5CDD505-2E9C-101B-9397-08002B2CF9AE}" pid="5" name="Poznámka">
    <vt:lpwstr/>
  </property>
</Properties>
</file>