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86" r:id="rId1"/>
  </p:sldMasterIdLst>
  <p:notesMasterIdLst>
    <p:notesMasterId r:id="rId14"/>
  </p:notesMasterIdLst>
  <p:handoutMasterIdLst>
    <p:handoutMasterId r:id="rId15"/>
  </p:handoutMasterIdLst>
  <p:sldIdLst>
    <p:sldId id="440" r:id="rId2"/>
    <p:sldId id="444" r:id="rId3"/>
    <p:sldId id="454" r:id="rId4"/>
    <p:sldId id="445" r:id="rId5"/>
    <p:sldId id="446" r:id="rId6"/>
    <p:sldId id="448" r:id="rId7"/>
    <p:sldId id="449" r:id="rId8"/>
    <p:sldId id="450" r:id="rId9"/>
    <p:sldId id="451" r:id="rId10"/>
    <p:sldId id="455" r:id="rId11"/>
    <p:sldId id="456" r:id="rId12"/>
    <p:sldId id="457" r:id="rId13"/>
  </p:sldIdLst>
  <p:sldSz cx="10691813" cy="7556500"/>
  <p:notesSz cx="6797675" cy="9928225"/>
  <p:defaultTextStyle>
    <a:defPPr>
      <a:defRPr lang="en-GB"/>
    </a:defPPr>
    <a:lvl1pPr algn="l" defTabSz="449263" rtl="0" fontAlgn="base" hangingPunct="0">
      <a:lnSpc>
        <a:spcPct val="96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" charset="0"/>
      </a:defRPr>
    </a:lvl1pPr>
    <a:lvl2pPr marL="742950" indent="-285750" algn="l" defTabSz="449263" rtl="0" fontAlgn="base" hangingPunct="0">
      <a:lnSpc>
        <a:spcPct val="96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" charset="0"/>
      </a:defRPr>
    </a:lvl2pPr>
    <a:lvl3pPr marL="1143000" indent="-228600" algn="l" defTabSz="449263" rtl="0" fontAlgn="base" hangingPunct="0">
      <a:lnSpc>
        <a:spcPct val="96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" charset="0"/>
      </a:defRPr>
    </a:lvl3pPr>
    <a:lvl4pPr marL="1600200" indent="-228600" algn="l" defTabSz="449263" rtl="0" fontAlgn="base" hangingPunct="0">
      <a:lnSpc>
        <a:spcPct val="96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" charset="0"/>
      </a:defRPr>
    </a:lvl4pPr>
    <a:lvl5pPr marL="2057400" indent="-228600" algn="l" defTabSz="449263" rtl="0" fontAlgn="base" hangingPunct="0">
      <a:lnSpc>
        <a:spcPct val="96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674">
          <p15:clr>
            <a:srgbClr val="A4A3A4"/>
          </p15:clr>
        </p15:guide>
        <p15:guide id="2" pos="19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230BB5"/>
    <a:srgbClr val="FF6600"/>
    <a:srgbClr val="0BC1E5"/>
    <a:srgbClr val="FF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DA37D80-6434-44D0-A028-1B22A696006F}" styleName="Světlý styl 3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38B1855-1B75-4FBE-930C-398BA8C253C6}" styleName="Styl s motivem 2 – zvýraznění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91" autoAdjust="0"/>
    <p:restoredTop sz="88172" autoAdjust="0"/>
  </p:normalViewPr>
  <p:slideViewPr>
    <p:cSldViewPr>
      <p:cViewPr varScale="1">
        <p:scale>
          <a:sx n="54" d="100"/>
          <a:sy n="54" d="100"/>
        </p:scale>
        <p:origin x="-1338" y="-10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69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674"/>
        <p:guide pos="1942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G:\HK%20C%20zaloha\M&#237;stn&#237;%20disk\NSK%20celkem\NSK%202015%20prodlouzeni%20JRBU\P&#345;ehled%20zkou&#353;ek%20NSK%20graf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chart>
    <c:plotArea>
      <c:layout>
        <c:manualLayout>
          <c:layoutTarget val="inner"/>
          <c:xMode val="edge"/>
          <c:yMode val="edge"/>
          <c:x val="0.12276618547681561"/>
          <c:y val="8.0311958905759165E-2"/>
          <c:w val="0.61977610570444119"/>
          <c:h val="0.8175968726512417"/>
        </c:manualLayout>
      </c:layout>
      <c:lineChart>
        <c:grouping val="standard"/>
        <c:ser>
          <c:idx val="3"/>
          <c:order val="0"/>
          <c:tx>
            <c:strRef>
              <c:f>pros2012!$F$26</c:f>
              <c:strCache>
                <c:ptCount val="1"/>
                <c:pt idx="0">
                  <c:v>počet zkoušek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dLbls>
            <c:dLbl>
              <c:idx val="0"/>
              <c:layout>
                <c:manualLayout>
                  <c:x val="-6.6666666666666693E-2"/>
                  <c:y val="-8.3333333333333384E-2"/>
                </c:manualLayout>
              </c:layout>
              <c:showVal val="1"/>
            </c:dLbl>
            <c:dLbl>
              <c:idx val="1"/>
              <c:layout>
                <c:manualLayout>
                  <c:x val="-7.5000000000000039E-2"/>
                  <c:y val="-6.9444444444444503E-2"/>
                </c:manualLayout>
              </c:layout>
              <c:showVal val="1"/>
            </c:dLbl>
            <c:dLbl>
              <c:idx val="2"/>
              <c:layout>
                <c:manualLayout>
                  <c:x val="-7.5000000000000039E-2"/>
                  <c:y val="-4.6296296296296363E-2"/>
                </c:manualLayout>
              </c:layout>
              <c:showVal val="1"/>
            </c:dLbl>
            <c:dLbl>
              <c:idx val="3"/>
              <c:layout>
                <c:manualLayout>
                  <c:x val="-7.2222222222222285E-2"/>
                  <c:y val="-6.4814814814814894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solidFill>
                      <a:srgbClr val="002060"/>
                    </a:solidFill>
                  </a:defRPr>
                </a:pPr>
                <a:endParaRPr lang="cs-CZ"/>
              </a:p>
            </c:txPr>
            <c:showVal val="1"/>
          </c:dLbls>
          <c:cat>
            <c:strRef>
              <c:f>pros2012!$G$23:$J$23</c:f>
              <c:strCache>
                <c:ptCount val="4"/>
                <c:pt idx="0">
                  <c:v>leden2013</c:v>
                </c:pt>
                <c:pt idx="1">
                  <c:v>leden 2014</c:v>
                </c:pt>
                <c:pt idx="2">
                  <c:v>leden 2015</c:v>
                </c:pt>
                <c:pt idx="3">
                  <c:v>leden 2016</c:v>
                </c:pt>
              </c:strCache>
            </c:strRef>
          </c:cat>
          <c:val>
            <c:numRef>
              <c:f>pros2012!$G$26:$J$26</c:f>
              <c:numCache>
                <c:formatCode>0</c:formatCode>
                <c:ptCount val="4"/>
                <c:pt idx="0">
                  <c:v>69197</c:v>
                </c:pt>
                <c:pt idx="1">
                  <c:v>89544</c:v>
                </c:pt>
                <c:pt idx="2" formatCode="#,##0">
                  <c:v>120752</c:v>
                </c:pt>
                <c:pt idx="3">
                  <c:v>139728</c:v>
                </c:pt>
              </c:numCache>
            </c:numRef>
          </c:val>
        </c:ser>
        <c:ser>
          <c:idx val="0"/>
          <c:order val="1"/>
          <c:tx>
            <c:strRef>
              <c:f>pros2012!$F$27</c:f>
              <c:strCache>
                <c:ptCount val="1"/>
                <c:pt idx="0">
                  <c:v>počet PK Stážný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pPr>
              <a:solidFill>
                <a:srgbClr val="00B050"/>
              </a:solidFill>
            </c:spPr>
          </c:marker>
          <c:dLbls>
            <c:dLbl>
              <c:idx val="0"/>
              <c:layout>
                <c:manualLayout>
                  <c:x val="-8.3333333333333419E-3"/>
                  <c:y val="4.1666666666666671E-2"/>
                </c:manualLayout>
              </c:layout>
              <c:showVal val="1"/>
            </c:dLbl>
            <c:dLbl>
              <c:idx val="1"/>
              <c:layout>
                <c:manualLayout>
                  <c:x val="-2.2222222222222247E-2"/>
                  <c:y val="6.0185185185185147E-2"/>
                </c:manualLayout>
              </c:layout>
              <c:showVal val="1"/>
            </c:dLbl>
            <c:dLbl>
              <c:idx val="2"/>
              <c:layout>
                <c:manualLayout>
                  <c:x val="-3.3333333333333354E-2"/>
                  <c:y val="7.4074074074074084E-2"/>
                </c:manualLayout>
              </c:layout>
              <c:showVal val="1"/>
            </c:dLbl>
            <c:dLbl>
              <c:idx val="3"/>
              <c:layout>
                <c:manualLayout>
                  <c:x val="-5.0000000000000024E-2"/>
                  <c:y val="5.555555555555549E-2"/>
                </c:manualLayout>
              </c:layout>
              <c:showVal val="1"/>
            </c:dLbl>
            <c:txPr>
              <a:bodyPr/>
              <a:lstStyle/>
              <a:p>
                <a:pPr>
                  <a:defRPr b="1">
                    <a:solidFill>
                      <a:srgbClr val="00B050"/>
                    </a:solidFill>
                  </a:defRPr>
                </a:pPr>
                <a:endParaRPr lang="cs-CZ"/>
              </a:p>
            </c:txPr>
            <c:showVal val="1"/>
          </c:dLbls>
          <c:cat>
            <c:strRef>
              <c:f>pros2012!$G$23:$J$23</c:f>
              <c:strCache>
                <c:ptCount val="4"/>
                <c:pt idx="0">
                  <c:v>leden2013</c:v>
                </c:pt>
                <c:pt idx="1">
                  <c:v>leden 2014</c:v>
                </c:pt>
                <c:pt idx="2">
                  <c:v>leden 2015</c:v>
                </c:pt>
                <c:pt idx="3">
                  <c:v>leden 2016</c:v>
                </c:pt>
              </c:strCache>
            </c:strRef>
          </c:cat>
          <c:val>
            <c:numRef>
              <c:f>pros2012!$G$27:$J$27</c:f>
              <c:numCache>
                <c:formatCode>0</c:formatCode>
                <c:ptCount val="4"/>
                <c:pt idx="0">
                  <c:v>63878</c:v>
                </c:pt>
                <c:pt idx="1">
                  <c:v>76784</c:v>
                </c:pt>
                <c:pt idx="2">
                  <c:v>94403</c:v>
                </c:pt>
                <c:pt idx="3">
                  <c:v>105139</c:v>
                </c:pt>
              </c:numCache>
            </c:numRef>
          </c:val>
        </c:ser>
        <c:ser>
          <c:idx val="4"/>
          <c:order val="2"/>
          <c:tx>
            <c:strRef>
              <c:f>pros2012!$F$28</c:f>
              <c:strCache>
                <c:ptCount val="1"/>
                <c:pt idx="0">
                  <c:v>počet PK mimo Strážného</c:v>
                </c:pt>
              </c:strCache>
            </c:strRef>
          </c:tx>
          <c:spPr>
            <a:ln>
              <a:solidFill>
                <a:srgbClr val="7030A0"/>
              </a:solidFill>
            </a:ln>
          </c:spPr>
          <c:dLbls>
            <c:dLbl>
              <c:idx val="0"/>
              <c:layout>
                <c:manualLayout>
                  <c:x val="-3.888888888888889E-2"/>
                  <c:y val="-5.092592592592593E-2"/>
                </c:manualLayout>
              </c:layout>
              <c:showVal val="1"/>
            </c:dLbl>
            <c:dLbl>
              <c:idx val="1"/>
              <c:layout>
                <c:manualLayout>
                  <c:x val="-5.555555555555549E-2"/>
                  <c:y val="-6.9444444444444503E-2"/>
                </c:manualLayout>
              </c:layout>
              <c:showVal val="1"/>
            </c:dLbl>
            <c:dLbl>
              <c:idx val="2"/>
              <c:layout>
                <c:manualLayout>
                  <c:x val="-5.2777777777777798E-2"/>
                  <c:y val="-6.9444444444444503E-2"/>
                </c:manualLayout>
              </c:layout>
              <c:showVal val="1"/>
            </c:dLbl>
            <c:dLbl>
              <c:idx val="3"/>
              <c:layout>
                <c:manualLayout>
                  <c:x val="-6.6666666666666693E-2"/>
                  <c:y val="-7.4074074074074084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solidFill>
                      <a:srgbClr val="7030A0"/>
                    </a:solidFill>
                  </a:defRPr>
                </a:pPr>
                <a:endParaRPr lang="cs-CZ"/>
              </a:p>
            </c:txPr>
            <c:showVal val="1"/>
          </c:dLbls>
          <c:cat>
            <c:strRef>
              <c:f>pros2012!$G$23:$J$23</c:f>
              <c:strCache>
                <c:ptCount val="4"/>
                <c:pt idx="0">
                  <c:v>leden2013</c:v>
                </c:pt>
                <c:pt idx="1">
                  <c:v>leden 2014</c:v>
                </c:pt>
                <c:pt idx="2">
                  <c:v>leden 2015</c:v>
                </c:pt>
                <c:pt idx="3">
                  <c:v>leden 2016</c:v>
                </c:pt>
              </c:strCache>
            </c:strRef>
          </c:cat>
          <c:val>
            <c:numRef>
              <c:f>pros2012!$G$28:$J$28</c:f>
              <c:numCache>
                <c:formatCode>0</c:formatCode>
                <c:ptCount val="4"/>
                <c:pt idx="0">
                  <c:v>5319</c:v>
                </c:pt>
                <c:pt idx="1">
                  <c:v>12760</c:v>
                </c:pt>
                <c:pt idx="2">
                  <c:v>26349</c:v>
                </c:pt>
                <c:pt idx="3">
                  <c:v>34589</c:v>
                </c:pt>
              </c:numCache>
            </c:numRef>
          </c:val>
        </c:ser>
        <c:marker val="1"/>
        <c:axId val="120483840"/>
        <c:axId val="120485376"/>
      </c:lineChart>
      <c:catAx>
        <c:axId val="120483840"/>
        <c:scaling>
          <c:orientation val="minMax"/>
        </c:scaling>
        <c:axPos val="b"/>
        <c:tickLblPos val="nextTo"/>
        <c:txPr>
          <a:bodyPr rot="-300000" vert="horz"/>
          <a:lstStyle/>
          <a:p>
            <a:pPr>
              <a:defRPr sz="1400" b="1" baseline="0"/>
            </a:pPr>
            <a:endParaRPr lang="cs-CZ"/>
          </a:p>
        </c:txPr>
        <c:crossAx val="120485376"/>
        <c:crosses val="autoZero"/>
        <c:auto val="1"/>
        <c:lblAlgn val="ctr"/>
        <c:lblOffset val="100"/>
      </c:catAx>
      <c:valAx>
        <c:axId val="120485376"/>
        <c:scaling>
          <c:orientation val="minMax"/>
        </c:scaling>
        <c:axPos val="l"/>
        <c:majorGridlines/>
        <c:numFmt formatCode="0" sourceLinked="1"/>
        <c:tickLblPos val="nextTo"/>
        <c:txPr>
          <a:bodyPr/>
          <a:lstStyle/>
          <a:p>
            <a:pPr>
              <a:defRPr sz="1400"/>
            </a:pPr>
            <a:endParaRPr lang="cs-CZ"/>
          </a:p>
        </c:txPr>
        <c:crossAx val="120483840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200" b="1">
                <a:solidFill>
                  <a:srgbClr val="002060"/>
                </a:solidFill>
              </a:defRPr>
            </a:pPr>
            <a:endParaRPr lang="cs-CZ"/>
          </a:p>
        </c:txPr>
      </c:legendEntry>
      <c:legendEntry>
        <c:idx val="1"/>
        <c:txPr>
          <a:bodyPr/>
          <a:lstStyle/>
          <a:p>
            <a:pPr>
              <a:defRPr sz="1200" b="1">
                <a:solidFill>
                  <a:srgbClr val="00B050"/>
                </a:solidFill>
              </a:defRPr>
            </a:pPr>
            <a:endParaRPr lang="cs-CZ"/>
          </a:p>
        </c:txPr>
      </c:legendEntry>
      <c:legendEntry>
        <c:idx val="2"/>
        <c:txPr>
          <a:bodyPr/>
          <a:lstStyle/>
          <a:p>
            <a:pPr>
              <a:defRPr sz="1200" b="1">
                <a:solidFill>
                  <a:srgbClr val="7030A0"/>
                </a:solidFill>
              </a:defRPr>
            </a:pPr>
            <a:endParaRPr lang="cs-CZ"/>
          </a:p>
        </c:txPr>
      </c:legendEntry>
      <c:layout>
        <c:manualLayout>
          <c:xMode val="edge"/>
          <c:yMode val="edge"/>
          <c:x val="0.72032366595181196"/>
          <c:y val="4.9915268974989463E-2"/>
          <c:w val="0.25522910205096877"/>
          <c:h val="0.72928570793882141"/>
        </c:manualLayout>
      </c:layout>
    </c:legend>
    <c:plotVisOnly val="1"/>
  </c:chart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3C1723-D8F6-4E49-A6C8-1146A834B140}" type="datetimeFigureOut">
              <a:rPr lang="cs-CZ" smtClean="0"/>
              <a:pPr/>
              <a:t>20.4.2016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B151A3-FE14-42DD-82D8-0AC68DC0C2B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3024191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AutoShape 1"/>
          <p:cNvSpPr>
            <a:spLocks noChangeArrowheads="1"/>
          </p:cNvSpPr>
          <p:nvPr/>
        </p:nvSpPr>
        <p:spPr bwMode="auto">
          <a:xfrm>
            <a:off x="0" y="0"/>
            <a:ext cx="6797675" cy="99282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796" tIns="41898" rIns="83796" bIns="41898" anchor="ctr"/>
          <a:lstStyle/>
          <a:p>
            <a:endParaRPr lang="cs-CZ"/>
          </a:p>
        </p:txBody>
      </p:sp>
      <p:sp>
        <p:nvSpPr>
          <p:cNvPr id="4098" name="AutoShape 2"/>
          <p:cNvSpPr>
            <a:spLocks noChangeArrowheads="1"/>
          </p:cNvSpPr>
          <p:nvPr/>
        </p:nvSpPr>
        <p:spPr bwMode="auto">
          <a:xfrm>
            <a:off x="0" y="0"/>
            <a:ext cx="6797675" cy="99282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796" tIns="41898" rIns="83796" bIns="41898" anchor="ctr"/>
          <a:lstStyle/>
          <a:p>
            <a:endParaRPr lang="cs-CZ"/>
          </a:p>
        </p:txBody>
      </p:sp>
      <p:sp>
        <p:nvSpPr>
          <p:cNvPr id="4099" name="AutoShape 3"/>
          <p:cNvSpPr>
            <a:spLocks noChangeArrowheads="1"/>
          </p:cNvSpPr>
          <p:nvPr/>
        </p:nvSpPr>
        <p:spPr bwMode="auto">
          <a:xfrm>
            <a:off x="0" y="0"/>
            <a:ext cx="6797675" cy="99282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796" tIns="41898" rIns="83796" bIns="41898" anchor="ctr"/>
          <a:lstStyle/>
          <a:p>
            <a:endParaRPr lang="cs-CZ"/>
          </a:p>
        </p:txBody>
      </p:sp>
      <p:sp>
        <p:nvSpPr>
          <p:cNvPr id="4100" name="AutoShape 4"/>
          <p:cNvSpPr>
            <a:spLocks noChangeArrowheads="1"/>
          </p:cNvSpPr>
          <p:nvPr/>
        </p:nvSpPr>
        <p:spPr bwMode="auto">
          <a:xfrm>
            <a:off x="0" y="0"/>
            <a:ext cx="6797675" cy="99282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796" tIns="41898" rIns="83796" bIns="41898" anchor="ctr"/>
          <a:lstStyle/>
          <a:p>
            <a:endParaRPr lang="cs-CZ"/>
          </a:p>
        </p:txBody>
      </p:sp>
      <p:sp>
        <p:nvSpPr>
          <p:cNvPr id="4101" name="AutoShape 5"/>
          <p:cNvSpPr>
            <a:spLocks noChangeArrowheads="1"/>
          </p:cNvSpPr>
          <p:nvPr/>
        </p:nvSpPr>
        <p:spPr bwMode="auto">
          <a:xfrm>
            <a:off x="0" y="0"/>
            <a:ext cx="6797675" cy="99282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796" tIns="41898" rIns="83796" bIns="41898" anchor="ctr"/>
          <a:lstStyle/>
          <a:p>
            <a:endParaRPr lang="cs-CZ"/>
          </a:p>
        </p:txBody>
      </p:sp>
      <p:sp>
        <p:nvSpPr>
          <p:cNvPr id="4102" name="AutoShape 6"/>
          <p:cNvSpPr>
            <a:spLocks noChangeArrowheads="1"/>
          </p:cNvSpPr>
          <p:nvPr/>
        </p:nvSpPr>
        <p:spPr bwMode="auto">
          <a:xfrm>
            <a:off x="0" y="0"/>
            <a:ext cx="6797675" cy="99282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796" tIns="41898" rIns="83796" bIns="41898" anchor="ctr"/>
          <a:lstStyle/>
          <a:p>
            <a:endParaRPr lang="cs-CZ"/>
          </a:p>
        </p:txBody>
      </p:sp>
      <p:sp>
        <p:nvSpPr>
          <p:cNvPr id="4103" name="AutoShape 7"/>
          <p:cNvSpPr>
            <a:spLocks noChangeArrowheads="1"/>
          </p:cNvSpPr>
          <p:nvPr/>
        </p:nvSpPr>
        <p:spPr bwMode="auto">
          <a:xfrm>
            <a:off x="0" y="0"/>
            <a:ext cx="6797675" cy="99282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796" tIns="41898" rIns="83796" bIns="41898" anchor="ctr"/>
          <a:lstStyle/>
          <a:p>
            <a:endParaRPr lang="cs-CZ"/>
          </a:p>
        </p:txBody>
      </p:sp>
      <p:sp>
        <p:nvSpPr>
          <p:cNvPr id="4104" name="Rectangle 8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766763" y="754063"/>
            <a:ext cx="5251450" cy="371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4105" name="Rectangle 9"/>
          <p:cNvSpPr>
            <a:spLocks noGrp="1" noChangeArrowheads="1"/>
          </p:cNvSpPr>
          <p:nvPr>
            <p:ph type="body"/>
          </p:nvPr>
        </p:nvSpPr>
        <p:spPr bwMode="auto">
          <a:xfrm>
            <a:off x="679483" y="4715723"/>
            <a:ext cx="5427291" cy="4456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cs-CZ" smtClean="0"/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hdr"/>
          </p:nvPr>
        </p:nvSpPr>
        <p:spPr bwMode="auto">
          <a:xfrm>
            <a:off x="1" y="0"/>
            <a:ext cx="2939188" cy="48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410249" algn="l"/>
                <a:tab pos="821954" algn="l"/>
                <a:tab pos="1233658" algn="l"/>
                <a:tab pos="1645362" algn="l"/>
                <a:tab pos="2057066" algn="l"/>
                <a:tab pos="2468771" algn="l"/>
                <a:tab pos="2880474" algn="l"/>
                <a:tab pos="3292179" algn="l"/>
                <a:tab pos="3703883" algn="l"/>
                <a:tab pos="4115587" algn="l"/>
                <a:tab pos="4527291" algn="l"/>
                <a:tab pos="4938996" algn="l"/>
                <a:tab pos="5350699" algn="l"/>
                <a:tab pos="5762404" algn="l"/>
                <a:tab pos="6174108" algn="l"/>
                <a:tab pos="6585812" algn="l"/>
                <a:tab pos="6997516" algn="l"/>
                <a:tab pos="7409220" algn="l"/>
                <a:tab pos="7820924" algn="l"/>
                <a:tab pos="8232629" algn="l"/>
              </a:tabLst>
              <a:defRPr sz="13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endParaRPr lang="cs-CZ"/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dt"/>
          </p:nvPr>
        </p:nvSpPr>
        <p:spPr bwMode="auto">
          <a:xfrm>
            <a:off x="3847068" y="0"/>
            <a:ext cx="2939187" cy="48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410249" algn="l"/>
                <a:tab pos="821954" algn="l"/>
                <a:tab pos="1233658" algn="l"/>
                <a:tab pos="1645362" algn="l"/>
                <a:tab pos="2057066" algn="l"/>
                <a:tab pos="2468771" algn="l"/>
                <a:tab pos="2880474" algn="l"/>
                <a:tab pos="3292179" algn="l"/>
                <a:tab pos="3703883" algn="l"/>
                <a:tab pos="4115587" algn="l"/>
                <a:tab pos="4527291" algn="l"/>
                <a:tab pos="4938996" algn="l"/>
                <a:tab pos="5350699" algn="l"/>
                <a:tab pos="5762404" algn="l"/>
                <a:tab pos="6174108" algn="l"/>
                <a:tab pos="6585812" algn="l"/>
                <a:tab pos="6997516" algn="l"/>
                <a:tab pos="7409220" algn="l"/>
                <a:tab pos="7820924" algn="l"/>
                <a:tab pos="8232629" algn="l"/>
              </a:tabLst>
              <a:defRPr sz="13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endParaRPr lang="cs-CZ"/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ftr"/>
          </p:nvPr>
        </p:nvSpPr>
        <p:spPr bwMode="auto">
          <a:xfrm>
            <a:off x="1" y="9429972"/>
            <a:ext cx="2939188" cy="484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410249" algn="l"/>
                <a:tab pos="821954" algn="l"/>
                <a:tab pos="1233658" algn="l"/>
                <a:tab pos="1645362" algn="l"/>
                <a:tab pos="2057066" algn="l"/>
                <a:tab pos="2468771" algn="l"/>
                <a:tab pos="2880474" algn="l"/>
                <a:tab pos="3292179" algn="l"/>
                <a:tab pos="3703883" algn="l"/>
                <a:tab pos="4115587" algn="l"/>
                <a:tab pos="4527291" algn="l"/>
                <a:tab pos="4938996" algn="l"/>
                <a:tab pos="5350699" algn="l"/>
                <a:tab pos="5762404" algn="l"/>
                <a:tab pos="6174108" algn="l"/>
                <a:tab pos="6585812" algn="l"/>
                <a:tab pos="6997516" algn="l"/>
                <a:tab pos="7409220" algn="l"/>
                <a:tab pos="7820924" algn="l"/>
                <a:tab pos="8232629" algn="l"/>
              </a:tabLst>
              <a:defRPr sz="13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endParaRPr lang="cs-CZ"/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sldNum"/>
          </p:nvPr>
        </p:nvSpPr>
        <p:spPr bwMode="auto">
          <a:xfrm>
            <a:off x="3847068" y="9429972"/>
            <a:ext cx="2939187" cy="484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410249" algn="l"/>
                <a:tab pos="821954" algn="l"/>
                <a:tab pos="1233658" algn="l"/>
                <a:tab pos="1645362" algn="l"/>
                <a:tab pos="2057066" algn="l"/>
                <a:tab pos="2468771" algn="l"/>
                <a:tab pos="2880474" algn="l"/>
                <a:tab pos="3292179" algn="l"/>
                <a:tab pos="3703883" algn="l"/>
                <a:tab pos="4115587" algn="l"/>
                <a:tab pos="4527291" algn="l"/>
                <a:tab pos="4938996" algn="l"/>
                <a:tab pos="5350699" algn="l"/>
                <a:tab pos="5762404" algn="l"/>
                <a:tab pos="6174108" algn="l"/>
                <a:tab pos="6585812" algn="l"/>
                <a:tab pos="6997516" algn="l"/>
                <a:tab pos="7409220" algn="l"/>
                <a:tab pos="7820924" algn="l"/>
                <a:tab pos="8232629" algn="l"/>
              </a:tabLst>
              <a:defRPr sz="13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fld id="{3F4C934D-E0A5-482F-8D63-19EC5BAA148D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6819162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D82870F-C4AB-40BF-ABE6-59B6F0E874BF}" type="slidenum">
              <a:rPr lang="cs-CZ"/>
              <a:pPr/>
              <a:t>1</a:t>
            </a:fld>
            <a:endParaRPr lang="cs-CZ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765175" y="754063"/>
            <a:ext cx="5265738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82" y="4715723"/>
            <a:ext cx="5428719" cy="445775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sz="1100" dirty="0"/>
          </a:p>
        </p:txBody>
      </p:sp>
    </p:spTree>
    <p:extLst>
      <p:ext uri="{BB962C8B-B14F-4D97-AF65-F5344CB8AC3E}">
        <p14:creationId xmlns:p14="http://schemas.microsoft.com/office/powerpoint/2010/main" xmlns="" val="4931914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3F4C934D-E0A5-482F-8D63-19EC5BAA148D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1630304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0B0F63-8725-426D-BF42-9E2E4871AAC8}" type="slidenum">
              <a:rPr lang="cs-CZ" smtClean="0"/>
              <a:pPr/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9878751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0B0F63-8725-426D-BF42-9E2E4871AAC8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0462613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0B0F63-8725-426D-BF42-9E2E4871AAC8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4265309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0B0F63-8725-426D-BF42-9E2E4871AAC8}" type="slidenum">
              <a:rPr lang="cs-CZ" smtClean="0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1027401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err="1" smtClean="0"/>
              <a:t>OnS</a:t>
            </a:r>
            <a:r>
              <a:rPr lang="cs-CZ" dirty="0" smtClean="0"/>
              <a:t>: a</a:t>
            </a:r>
            <a:r>
              <a:rPr lang="en-US" dirty="0" err="1" smtClean="0"/>
              <a:t>ktuali</a:t>
            </a:r>
            <a:r>
              <a:rPr lang="cs-CZ" dirty="0" err="1" smtClean="0"/>
              <a:t>zováno</a:t>
            </a:r>
            <a:r>
              <a:rPr lang="cs-CZ" baseline="0" dirty="0" smtClean="0"/>
              <a:t> 9. 11. 2015</a:t>
            </a:r>
            <a:endParaRPr lang="en-US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4AE6FE-A158-4FB3-B56D-AB3A8F48AFC6}" type="slidenum">
              <a:rPr lang="cs-CZ" smtClean="0"/>
              <a:pPr>
                <a:defRPr/>
              </a:pPr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4633199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01688" y="2347913"/>
            <a:ext cx="9088437" cy="161925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603375" y="4281488"/>
            <a:ext cx="7485063" cy="1931987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168872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34811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742238" y="288925"/>
            <a:ext cx="2401887" cy="645318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34988" y="288925"/>
            <a:ext cx="7054850" cy="645318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0773126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"/>
          <p:cNvSpPr>
            <a:spLocks noChangeArrowheads="1"/>
          </p:cNvSpPr>
          <p:nvPr/>
        </p:nvSpPr>
        <p:spPr bwMode="auto">
          <a:xfrm>
            <a:off x="0" y="2"/>
            <a:ext cx="10691813" cy="1438956"/>
          </a:xfrm>
          <a:prstGeom prst="roundRect">
            <a:avLst>
              <a:gd name="adj" fmla="val 106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94504" tIns="47252" rIns="94504" bIns="47252" anchor="ctr"/>
          <a:lstStyle/>
          <a:p>
            <a:pPr defTabSz="1042563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>
              <a:latin typeface="+mn-lt"/>
              <a:cs typeface="+mn-cs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82212" y="7123385"/>
            <a:ext cx="1954834" cy="31412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3014" tIns="46507" rIns="93014" bIns="46507"/>
          <a:lstStyle/>
          <a:p>
            <a:pPr>
              <a:lnSpc>
                <a:spcPct val="105000"/>
              </a:lnSpc>
              <a:tabLst>
                <a:tab pos="748695" algn="l"/>
                <a:tab pos="1497391" algn="l"/>
              </a:tabLst>
              <a:defRPr/>
            </a:pPr>
            <a:endParaRPr lang="cs-CZ" sz="1500" dirty="0">
              <a:solidFill>
                <a:srgbClr val="B3B3B3"/>
              </a:solidFill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0270875" y="7194779"/>
            <a:ext cx="419254" cy="28239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3014" tIns="46507" rIns="93014" bIns="46507"/>
          <a:lstStyle/>
          <a:p>
            <a:pPr algn="ctr" defTabSz="1042563" fontAlgn="auto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cs-CZ" sz="1300" dirty="0">
              <a:solidFill>
                <a:srgbClr val="B3B3B3"/>
              </a:solidFill>
              <a:latin typeface="Franklin Gothic Demi" pitchFamily="32" charset="0"/>
              <a:cs typeface="+mn-cs"/>
            </a:endParaRPr>
          </a:p>
        </p:txBody>
      </p:sp>
      <p:sp>
        <p:nvSpPr>
          <p:cNvPr id="16" name="Zástupný symbol pro text 15"/>
          <p:cNvSpPr>
            <a:spLocks noGrp="1"/>
          </p:cNvSpPr>
          <p:nvPr>
            <p:ph type="body" sz="quarter" idx="10"/>
          </p:nvPr>
        </p:nvSpPr>
        <p:spPr>
          <a:xfrm>
            <a:off x="345170" y="1850640"/>
            <a:ext cx="9849938" cy="47127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17" name="Zástupný symbol pro text 21"/>
          <p:cNvSpPr>
            <a:spLocks noGrp="1"/>
          </p:cNvSpPr>
          <p:nvPr>
            <p:ph type="body" sz="quarter" idx="11"/>
          </p:nvPr>
        </p:nvSpPr>
        <p:spPr>
          <a:xfrm>
            <a:off x="345134" y="2"/>
            <a:ext cx="10001546" cy="1422280"/>
          </a:xfrm>
          <a:prstGeom prst="rect">
            <a:avLst/>
          </a:prstGeom>
          <a:ln>
            <a:noFill/>
          </a:ln>
        </p:spPr>
        <p:txBody>
          <a:bodyPr anchor="ctr" anchorCtr="0">
            <a:noAutofit/>
          </a:bodyPr>
          <a:lstStyle>
            <a:lvl1pPr algn="ctr">
              <a:buNone/>
              <a:defRPr sz="5600" baseline="0">
                <a:solidFill>
                  <a:schemeClr val="tx1"/>
                </a:solidFill>
                <a:latin typeface="Franklin Gothic Heavy" pitchFamily="34" charset="0"/>
              </a:defRPr>
            </a:lvl1pPr>
            <a:lvl2pPr>
              <a:buNone/>
              <a:defRPr>
                <a:solidFill>
                  <a:schemeClr val="bg1"/>
                </a:solidFill>
              </a:defRPr>
            </a:lvl2pPr>
            <a:lvl3pPr>
              <a:buNone/>
              <a:defRPr>
                <a:solidFill>
                  <a:schemeClr val="bg1"/>
                </a:solidFill>
              </a:defRPr>
            </a:lvl3pPr>
            <a:lvl4pPr>
              <a:buNone/>
              <a:defRPr>
                <a:solidFill>
                  <a:schemeClr val="bg1"/>
                </a:solidFill>
              </a:defRPr>
            </a:lvl4pPr>
            <a:lvl5pP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284102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4550" y="4856163"/>
            <a:ext cx="9088438" cy="150018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44550" y="3201988"/>
            <a:ext cx="90884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xmlns="" val="3692007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34988" y="1768475"/>
            <a:ext cx="4727575" cy="49736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414963" y="1768475"/>
            <a:ext cx="4729162" cy="49736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705031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21837" cy="1258887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4988" y="1690688"/>
            <a:ext cx="4724400" cy="7064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34988" y="2397125"/>
            <a:ext cx="4724400" cy="43529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430838" y="1690688"/>
            <a:ext cx="4725987" cy="7064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430838" y="2397125"/>
            <a:ext cx="4725987" cy="43529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509198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109262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76345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4988" y="301625"/>
            <a:ext cx="3517900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179888" y="301625"/>
            <a:ext cx="5976937" cy="6448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34988" y="1581150"/>
            <a:ext cx="3517900" cy="5168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xmlns="" val="276669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95500" y="5289550"/>
            <a:ext cx="6415088" cy="6238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095500" y="674688"/>
            <a:ext cx="6415088" cy="45339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095500" y="5913438"/>
            <a:ext cx="6415088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xmlns="" val="1450982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34988" y="288925"/>
            <a:ext cx="9609137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4988" y="1768475"/>
            <a:ext cx="9609137" cy="4973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620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ctr" defTabSz="449263" rtl="0" eaLnBrk="1" fontAlgn="base" hangingPunct="1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" charset="0"/>
        </a:defRPr>
      </a:lvl2pPr>
      <a:lvl3pPr marL="1143000" indent="-228600" algn="ctr" defTabSz="449263" rtl="0" eaLnBrk="1" fontAlgn="base" hangingPunct="1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" charset="0"/>
        </a:defRPr>
      </a:lvl3pPr>
      <a:lvl4pPr marL="1600200" indent="-228600" algn="ctr" defTabSz="449263" rtl="0" eaLnBrk="1" fontAlgn="base" hangingPunct="1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" charset="0"/>
        </a:defRPr>
      </a:lvl4pPr>
      <a:lvl5pPr marL="2057400" indent="-228600" algn="ctr" defTabSz="449263" rtl="0" eaLnBrk="1" fontAlgn="base" hangingPunct="1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" charset="0"/>
        </a:defRPr>
      </a:lvl5pPr>
      <a:lvl6pPr marL="2514600" indent="-228600" algn="ctr" defTabSz="449263" rtl="0" eaLnBrk="1" fontAlgn="base" hangingPunct="1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" charset="0"/>
        </a:defRPr>
      </a:lvl6pPr>
      <a:lvl7pPr marL="2971800" indent="-228600" algn="ctr" defTabSz="449263" rtl="0" eaLnBrk="1" fontAlgn="base" hangingPunct="1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" charset="0"/>
        </a:defRPr>
      </a:lvl7pPr>
      <a:lvl8pPr marL="3429000" indent="-228600" algn="ctr" defTabSz="449263" rtl="0" eaLnBrk="1" fontAlgn="base" hangingPunct="1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" charset="0"/>
        </a:defRPr>
      </a:lvl8pPr>
      <a:lvl9pPr marL="3886200" indent="-228600" algn="ctr" defTabSz="449263" rtl="0" eaLnBrk="1" fontAlgn="base" hangingPunct="1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" charset="0"/>
        </a:defRPr>
      </a:lvl9pPr>
    </p:titleStyle>
    <p:bodyStyle>
      <a:lvl1pPr marL="342900" indent="-342900" algn="l" defTabSz="449263" rtl="0" eaLnBrk="1" fontAlgn="base" hangingPunct="1">
        <a:lnSpc>
          <a:spcPct val="96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lnSpc>
          <a:spcPct val="96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1" fontAlgn="base" hangingPunct="1">
        <a:lnSpc>
          <a:spcPct val="96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1" fontAlgn="base" hangingPunct="1">
        <a:lnSpc>
          <a:spcPct val="96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1" fontAlgn="base" hangingPunct="1">
        <a:lnSpc>
          <a:spcPct val="96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eaLnBrk="1" fontAlgn="base" hangingPunct="1">
        <a:lnSpc>
          <a:spcPct val="96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eaLnBrk="1" fontAlgn="base" hangingPunct="1">
        <a:lnSpc>
          <a:spcPct val="96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eaLnBrk="1" fontAlgn="base" hangingPunct="1">
        <a:lnSpc>
          <a:spcPct val="96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eaLnBrk="1" fontAlgn="base" hangingPunct="1">
        <a:lnSpc>
          <a:spcPct val="96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Line 1"/>
          <p:cNvSpPr>
            <a:spLocks noChangeShapeType="1"/>
          </p:cNvSpPr>
          <p:nvPr/>
        </p:nvSpPr>
        <p:spPr bwMode="auto">
          <a:xfrm>
            <a:off x="1079500" y="2052638"/>
            <a:ext cx="8640763" cy="1587"/>
          </a:xfrm>
          <a:prstGeom prst="line">
            <a:avLst/>
          </a:prstGeom>
          <a:noFill/>
          <a:ln w="18000">
            <a:solidFill>
              <a:srgbClr val="034E8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1452563" y="2249488"/>
            <a:ext cx="3489325" cy="206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1079500" y="2369121"/>
            <a:ext cx="8624888" cy="3929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marL="1028700" lvl="1">
              <a:lnSpc>
                <a:spcPct val="95000"/>
              </a:lnSpc>
              <a:buClr>
                <a:srgbClr val="034E8F"/>
              </a:buClr>
              <a:buSzPct val="130000"/>
            </a:pPr>
            <a:endParaRPr lang="cs-CZ" sz="1700" dirty="0" smtClean="0">
              <a:latin typeface="Franklin Gothic Book" pitchFamily="34" charset="0"/>
            </a:endParaRPr>
          </a:p>
          <a:p>
            <a:pPr marL="1028700" lvl="1">
              <a:lnSpc>
                <a:spcPct val="95000"/>
              </a:lnSpc>
              <a:buClr>
                <a:srgbClr val="034E8F"/>
              </a:buClr>
              <a:buSzPct val="130000"/>
              <a:buFont typeface="Franklin Gothic Book" pitchFamily="34" charset="0"/>
              <a:buChar char="■"/>
            </a:pPr>
            <a:endParaRPr lang="cs-CZ" sz="1700" dirty="0" smtClean="0">
              <a:latin typeface="Franklin Gothic Book" pitchFamily="34" charset="0"/>
            </a:endParaRPr>
          </a:p>
        </p:txBody>
      </p:sp>
      <p:sp>
        <p:nvSpPr>
          <p:cNvPr id="6159" name="Text Box 15"/>
          <p:cNvSpPr txBox="1">
            <a:spLocks noChangeArrowheads="1"/>
          </p:cNvSpPr>
          <p:nvPr/>
        </p:nvSpPr>
        <p:spPr bwMode="auto">
          <a:xfrm>
            <a:off x="9371013" y="6799263"/>
            <a:ext cx="965200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r>
              <a:rPr lang="cs-CZ" sz="1200" dirty="0" smtClean="0">
                <a:latin typeface="Franklin Gothic Book" pitchFamily="34" charset="0"/>
              </a:rPr>
              <a:t>Strana </a:t>
            </a:r>
            <a:fld id="{82ADEAE8-B916-46B4-9654-539B374C2185}" type="slidenum">
              <a:rPr lang="cs-CZ" sz="1200" smtClean="0">
                <a:latin typeface="Franklin Gothic Book" pitchFamily="34" charset="0"/>
              </a:rPr>
              <a:pPr algn="r"/>
              <a:t>1</a:t>
            </a:fld>
            <a:endParaRPr lang="cs-CZ" sz="1200" dirty="0">
              <a:latin typeface="Franklin Gothic Book" pitchFamily="34" charset="0"/>
            </a:endParaRP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783432" y="2338476"/>
            <a:ext cx="9217024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endParaRPr lang="cs-CZ" sz="2900" b="1" cap="all" dirty="0" smtClean="0">
              <a:solidFill>
                <a:srgbClr val="034E8F"/>
              </a:solidFill>
              <a:latin typeface="Franklin Gothic Medium" pitchFamily="34" charset="0"/>
            </a:endParaRPr>
          </a:p>
          <a:p>
            <a:pPr>
              <a:lnSpc>
                <a:spcPct val="95000"/>
              </a:lnSpc>
            </a:pPr>
            <a:endParaRPr lang="cs-CZ" sz="2900" b="1" cap="all" dirty="0" smtClean="0">
              <a:solidFill>
                <a:srgbClr val="034E8F"/>
              </a:solidFill>
              <a:latin typeface="Franklin Gothic Medium" pitchFamily="34" charset="0"/>
            </a:endParaRPr>
          </a:p>
          <a:p>
            <a:pPr>
              <a:lnSpc>
                <a:spcPct val="95000"/>
              </a:lnSpc>
            </a:pPr>
            <a:r>
              <a:rPr lang="cs-CZ" sz="3600" b="1" cap="all" dirty="0" err="1" smtClean="0">
                <a:solidFill>
                  <a:srgbClr val="034E8F"/>
                </a:solidFill>
                <a:latin typeface="Franklin Gothic Medium" pitchFamily="34" charset="0"/>
              </a:rPr>
              <a:t>TECHNODAYS</a:t>
            </a:r>
            <a:r>
              <a:rPr lang="cs-CZ" sz="3600" b="1" cap="all" dirty="0" smtClean="0">
                <a:solidFill>
                  <a:srgbClr val="034E8F"/>
                </a:solidFill>
                <a:latin typeface="Franklin Gothic Medium" pitchFamily="34" charset="0"/>
              </a:rPr>
              <a:t> </a:t>
            </a:r>
          </a:p>
          <a:p>
            <a:pPr>
              <a:lnSpc>
                <a:spcPct val="95000"/>
              </a:lnSpc>
            </a:pPr>
            <a:r>
              <a:rPr lang="cs-CZ" sz="3600" b="1" cap="all" dirty="0" smtClean="0">
                <a:solidFill>
                  <a:srgbClr val="034E8F"/>
                </a:solidFill>
                <a:latin typeface="Franklin Gothic Medium" pitchFamily="34" charset="0"/>
              </a:rPr>
              <a:t>21.4.2016</a:t>
            </a:r>
            <a:endParaRPr lang="cs-CZ" sz="3600" b="1" cap="all" dirty="0" smtClean="0">
              <a:solidFill>
                <a:srgbClr val="034E8F"/>
              </a:solidFill>
              <a:latin typeface="Franklin Gothic Medium" pitchFamily="34" charset="0"/>
            </a:endParaRPr>
          </a:p>
          <a:p>
            <a:pPr>
              <a:lnSpc>
                <a:spcPct val="95000"/>
              </a:lnSpc>
            </a:pPr>
            <a:endParaRPr lang="cs-CZ" sz="2000" b="1" dirty="0" smtClean="0">
              <a:latin typeface="Franklin Gothic Book" pitchFamily="34" charset="0"/>
            </a:endParaRPr>
          </a:p>
          <a:p>
            <a:pPr>
              <a:lnSpc>
                <a:spcPct val="95000"/>
              </a:lnSpc>
            </a:pPr>
            <a:endParaRPr lang="cs-CZ" sz="2000" b="1" cap="all" dirty="0" smtClean="0">
              <a:solidFill>
                <a:srgbClr val="034E8F"/>
              </a:solidFill>
              <a:latin typeface="Franklin Gothic Book" pitchFamily="34" charset="0"/>
            </a:endParaRPr>
          </a:p>
          <a:p>
            <a:pPr>
              <a:lnSpc>
                <a:spcPct val="95000"/>
              </a:lnSpc>
            </a:pPr>
            <a:endParaRPr lang="cs-CZ" sz="2000" b="1" cap="all" dirty="0" smtClean="0">
              <a:solidFill>
                <a:srgbClr val="034E8F"/>
              </a:solidFill>
              <a:latin typeface="Franklin Gothic Book" pitchFamily="34" charset="0"/>
            </a:endParaRPr>
          </a:p>
          <a:p>
            <a:pPr>
              <a:lnSpc>
                <a:spcPct val="95000"/>
              </a:lnSpc>
              <a:spcBef>
                <a:spcPts val="300"/>
              </a:spcBef>
            </a:pPr>
            <a:endParaRPr lang="cs-CZ" sz="2000" b="1" cap="all" dirty="0" smtClean="0">
              <a:solidFill>
                <a:srgbClr val="034E8F"/>
              </a:solidFill>
              <a:latin typeface="Franklin Gothic Book" pitchFamily="34" charset="0"/>
            </a:endParaRPr>
          </a:p>
          <a:p>
            <a:pPr>
              <a:lnSpc>
                <a:spcPct val="95000"/>
              </a:lnSpc>
              <a:spcBef>
                <a:spcPts val="300"/>
              </a:spcBef>
            </a:pPr>
            <a:r>
              <a:rPr lang="cs-CZ" cap="all" dirty="0" smtClean="0">
                <a:solidFill>
                  <a:srgbClr val="034E8F"/>
                </a:solidFill>
                <a:latin typeface="Franklin Gothic Medium" pitchFamily="34" charset="0"/>
              </a:rPr>
              <a:t>														</a:t>
            </a:r>
          </a:p>
          <a:p>
            <a:pPr>
              <a:lnSpc>
                <a:spcPct val="95000"/>
              </a:lnSpc>
            </a:pPr>
            <a:endParaRPr lang="cs-CZ" sz="2900" b="1" dirty="0">
              <a:solidFill>
                <a:srgbClr val="034E8F"/>
              </a:solidFill>
              <a:latin typeface="Franklin Gothic Medium" pitchFamily="34" charset="0"/>
            </a:endParaRPr>
          </a:p>
        </p:txBody>
      </p:sp>
      <p:sp>
        <p:nvSpPr>
          <p:cNvPr id="9" name="TextovéPole 3"/>
          <p:cNvSpPr txBox="1"/>
          <p:nvPr/>
        </p:nvSpPr>
        <p:spPr>
          <a:xfrm>
            <a:off x="4265786" y="609898"/>
            <a:ext cx="4608512" cy="328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defTabSz="449263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1pPr>
            <a:lvl2pPr marL="742950" indent="-285750" algn="l" defTabSz="449263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2pPr>
            <a:lvl3pPr marL="1143000" indent="-228600" algn="l" defTabSz="449263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3pPr>
            <a:lvl4pPr marL="1600200" indent="-228600" algn="l" defTabSz="449263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4pPr>
            <a:lvl5pPr marL="2057400" indent="-228600" algn="l" defTabSz="449263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/>
            <a:r>
              <a:rPr lang="cs-CZ" sz="1600" dirty="0" smtClean="0">
                <a:latin typeface="Franklin Gothic Demi" pitchFamily="34" charset="0"/>
              </a:rPr>
              <a:t>www.komora.</a:t>
            </a:r>
            <a:r>
              <a:rPr lang="cs-CZ" sz="1600" dirty="0" err="1" smtClean="0">
                <a:latin typeface="Franklin Gothic Demi" pitchFamily="34" charset="0"/>
              </a:rPr>
              <a:t>cz</a:t>
            </a:r>
            <a:endParaRPr lang="cs-CZ" sz="1600" dirty="0">
              <a:latin typeface="Franklin Gothic Demi" pitchFamily="34" charset="0"/>
            </a:endParaRPr>
          </a:p>
        </p:txBody>
      </p:sp>
      <p:sp>
        <p:nvSpPr>
          <p:cNvPr id="10" name="TextovéPole 4"/>
          <p:cNvSpPr txBox="1"/>
          <p:nvPr/>
        </p:nvSpPr>
        <p:spPr>
          <a:xfrm>
            <a:off x="3041650" y="294108"/>
            <a:ext cx="5832648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defTabSz="449263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1pPr>
            <a:lvl2pPr marL="742950" indent="-285750" algn="l" defTabSz="449263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2pPr>
            <a:lvl3pPr marL="1143000" indent="-228600" algn="l" defTabSz="449263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3pPr>
            <a:lvl4pPr marL="1600200" indent="-228600" algn="l" defTabSz="449263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4pPr>
            <a:lvl5pPr marL="2057400" indent="-228600" algn="l" defTabSz="449263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/>
            <a:r>
              <a:rPr lang="cs-CZ" sz="2000" dirty="0" smtClean="0">
                <a:latin typeface="Franklin Gothic Demi" pitchFamily="34" charset="0"/>
              </a:rPr>
              <a:t>HOSPODÁŘSKÁ KOMORA ČESKÉ REPUBLIKY</a:t>
            </a:r>
            <a:endParaRPr lang="cs-CZ" sz="2000" dirty="0">
              <a:latin typeface="Franklin Gothic Demi" pitchFamily="34" charset="0"/>
            </a:endParaRP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1247289" y="-119482"/>
            <a:ext cx="9217024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marL="285750" lvl="0" indent="-285750">
              <a:lnSpc>
                <a:spcPct val="114000"/>
              </a:lnSpc>
              <a:buClr>
                <a:srgbClr val="034E8F"/>
              </a:buClr>
              <a:buSzPct val="130000"/>
            </a:pPr>
            <a:endParaRPr lang="cs-CZ" sz="2000" dirty="0" smtClean="0">
              <a:latin typeface="Franklin Gothic Book" pitchFamily="34" charset="0"/>
            </a:endParaRPr>
          </a:p>
          <a:p>
            <a:pPr marL="285750" lvl="0" indent="-285750">
              <a:lnSpc>
                <a:spcPct val="114000"/>
              </a:lnSpc>
              <a:buClr>
                <a:srgbClr val="034E8F"/>
              </a:buClr>
              <a:buSzPct val="130000"/>
            </a:pPr>
            <a:endParaRPr lang="cs-CZ" sz="1600" dirty="0" smtClean="0">
              <a:latin typeface="Franklin Gothic Book" pitchFamily="34" charset="0"/>
            </a:endParaRPr>
          </a:p>
          <a:p>
            <a:pPr marL="285750" lvl="0" indent="-285750">
              <a:lnSpc>
                <a:spcPct val="114000"/>
              </a:lnSpc>
              <a:buClr>
                <a:srgbClr val="034E8F"/>
              </a:buClr>
              <a:buSzPct val="130000"/>
            </a:pPr>
            <a:endParaRPr lang="cs-CZ" sz="1600" dirty="0" smtClean="0">
              <a:latin typeface="Franklin Gothic Book" pitchFamily="34" charset="0"/>
            </a:endParaRPr>
          </a:p>
          <a:p>
            <a:pPr marL="285750" lvl="0" indent="-285750">
              <a:lnSpc>
                <a:spcPct val="114000"/>
              </a:lnSpc>
              <a:buClr>
                <a:srgbClr val="034E8F"/>
              </a:buClr>
              <a:buSzPct val="130000"/>
            </a:pPr>
            <a:endParaRPr lang="cs-CZ" sz="1600" b="1" dirty="0" smtClean="0">
              <a:latin typeface="Franklin Gothic Book" pitchFamily="34" charset="0"/>
            </a:endParaRPr>
          </a:p>
          <a:p>
            <a:pPr marL="285750" lvl="0" indent="-285750">
              <a:lnSpc>
                <a:spcPct val="114000"/>
              </a:lnSpc>
              <a:buClr>
                <a:srgbClr val="034E8F"/>
              </a:buClr>
              <a:buSzPct val="130000"/>
            </a:pPr>
            <a:endParaRPr lang="cs-CZ" sz="1600" dirty="0">
              <a:latin typeface="Franklin Gothic Book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924326" y="4779137"/>
            <a:ext cx="5195985" cy="1303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endParaRPr lang="cs-CZ" b="1" dirty="0" smtClean="0">
              <a:solidFill>
                <a:schemeClr val="tx1"/>
              </a:solidFill>
            </a:endParaRPr>
          </a:p>
          <a:p>
            <a:r>
              <a:rPr lang="cs-CZ" b="1" dirty="0" smtClean="0">
                <a:solidFill>
                  <a:srgbClr val="002060"/>
                </a:solidFill>
              </a:rPr>
              <a:t>RNDr. Zdeněk Somr</a:t>
            </a:r>
          </a:p>
          <a:p>
            <a:r>
              <a:rPr lang="cs-CZ" b="1" dirty="0" smtClean="0">
                <a:solidFill>
                  <a:srgbClr val="002060"/>
                </a:solidFill>
              </a:rPr>
              <a:t>Viceprezident </a:t>
            </a:r>
            <a:r>
              <a:rPr lang="cs-CZ" b="1" dirty="0" err="1" smtClean="0">
                <a:solidFill>
                  <a:srgbClr val="002060"/>
                </a:solidFill>
              </a:rPr>
              <a:t>HKČR</a:t>
            </a:r>
            <a:endParaRPr lang="cs-CZ" b="1" dirty="0" smtClean="0">
              <a:solidFill>
                <a:srgbClr val="002060"/>
              </a:solidFill>
            </a:endParaRPr>
          </a:p>
          <a:p>
            <a:endParaRPr lang="cs-CZ" sz="1400" b="1" dirty="0" smtClean="0">
              <a:solidFill>
                <a:schemeClr val="tx1"/>
              </a:solidFill>
            </a:endParaRPr>
          </a:p>
          <a:p>
            <a:endParaRPr lang="cs-CZ" sz="1400" b="1" dirty="0" smtClean="0">
              <a:solidFill>
                <a:schemeClr val="tx1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88119" y="2820769"/>
            <a:ext cx="4300934" cy="2700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973656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/>
              <a:t> </a:t>
            </a:r>
            <a:endParaRPr lang="cs-CZ" sz="3800" dirty="0" smtClean="0"/>
          </a:p>
          <a:p>
            <a:endParaRPr lang="cs-CZ" sz="2900" dirty="0" smtClean="0"/>
          </a:p>
          <a:p>
            <a:endParaRPr lang="cs-CZ" dirty="0"/>
          </a:p>
        </p:txBody>
      </p:sp>
      <p:sp>
        <p:nvSpPr>
          <p:cNvPr id="2" name="Zástupný symbol pro text 1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</p:txBody>
      </p:sp>
      <p:sp>
        <p:nvSpPr>
          <p:cNvPr id="6" name="Nadpis 5"/>
          <p:cNvSpPr>
            <a:spLocks noGrp="1"/>
          </p:cNvSpPr>
          <p:nvPr>
            <p:ph type="ctrTitle" idx="4294967295"/>
          </p:nvPr>
        </p:nvSpPr>
        <p:spPr>
          <a:xfrm>
            <a:off x="665386" y="321866"/>
            <a:ext cx="8566671" cy="1032022"/>
          </a:xfrm>
        </p:spPr>
        <p:txBody>
          <a:bodyPr/>
          <a:lstStyle/>
          <a:p>
            <a:r>
              <a:rPr lang="cs-CZ" sz="3200" b="1" dirty="0" smtClean="0">
                <a:latin typeface="Franklin Gothic Heavy" pitchFamily="34" charset="0"/>
              </a:rPr>
              <a:t>Kvalifikační model </a:t>
            </a:r>
            <a:r>
              <a:rPr lang="cs-CZ" sz="3200" b="1" dirty="0">
                <a:latin typeface="Franklin Gothic Heavy" pitchFamily="34" charset="0"/>
              </a:rPr>
              <a:t>vzdělávání </a:t>
            </a:r>
            <a:br>
              <a:rPr lang="cs-CZ" sz="3200" b="1" dirty="0">
                <a:latin typeface="Franklin Gothic Heavy" pitchFamily="34" charset="0"/>
              </a:rPr>
            </a:br>
            <a:endParaRPr lang="cs-CZ" sz="3200" b="1" dirty="0">
              <a:latin typeface="Franklin Gothic Heavy" pitchFamily="34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737394" y="2122066"/>
            <a:ext cx="9009064" cy="5069148"/>
          </a:xfrm>
          <a:prstGeom prst="rect">
            <a:avLst/>
          </a:prstGeom>
        </p:spPr>
        <p:txBody>
          <a:bodyPr wrap="square" lIns="104269" tIns="52135" rIns="104269" bIns="52135">
            <a:spAutoFit/>
          </a:bodyPr>
          <a:lstStyle/>
          <a:p>
            <a:pPr algn="just">
              <a:spcAft>
                <a:spcPts val="0"/>
              </a:spcAft>
            </a:pPr>
            <a:r>
              <a:rPr lang="cs-CZ" sz="3200" b="1" dirty="0">
                <a:solidFill>
                  <a:srgbClr val="002060"/>
                </a:solidFill>
                <a:latin typeface="Franklin Gothic Medium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Kvalifikační model vzdělávání</a:t>
            </a:r>
            <a:r>
              <a:rPr lang="cs-CZ" sz="3200" dirty="0">
                <a:solidFill>
                  <a:srgbClr val="002060"/>
                </a:solidFill>
                <a:latin typeface="Franklin Gothic Medium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je koncept, který přináší vyšší propojení vzdělávání a zaměstnatelnosti pomocí vytvoření takových podmínek, kdy získání, udržování a obnovování konkrétní kvalifikace bude přirozenou a nedílnou součástí studijního a profesního života </a:t>
            </a:r>
            <a:r>
              <a:rPr lang="cs-CZ" sz="3200" dirty="0" smtClean="0">
                <a:latin typeface="Franklin Gothic Book"/>
                <a:ea typeface="MS Mincho" panose="02020609040205080304" pitchFamily="49" charset="-128"/>
                <a:cs typeface="Times New Roman" panose="02020603050405020304" pitchFamily="18" charset="0"/>
              </a:rPr>
              <a:t>je</a:t>
            </a:r>
          </a:p>
          <a:p>
            <a:pPr algn="just">
              <a:spcAft>
                <a:spcPts val="0"/>
              </a:spcAft>
            </a:pPr>
            <a:endParaRPr lang="cs-CZ" sz="4000" dirty="0">
              <a:latin typeface="Franklin Gothic Book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cs-CZ" sz="3600" b="1" dirty="0">
                <a:solidFill>
                  <a:srgbClr val="002060"/>
                </a:solidFill>
                <a:latin typeface="Franklin Gothic Medium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Jak spolu ladí kvalifikační model vzdělávání </a:t>
            </a:r>
            <a:endParaRPr lang="cs-CZ" sz="3600" b="1" dirty="0" smtClean="0">
              <a:solidFill>
                <a:srgbClr val="002060"/>
              </a:solidFill>
              <a:latin typeface="Franklin Gothic Medium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cs-CZ" sz="3600" b="1" dirty="0" smtClean="0">
                <a:solidFill>
                  <a:srgbClr val="002060"/>
                </a:solidFill>
                <a:latin typeface="Franklin Gothic Medium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 </a:t>
            </a:r>
            <a:r>
              <a:rPr lang="cs-CZ" sz="3600" b="1" dirty="0">
                <a:solidFill>
                  <a:srgbClr val="002060"/>
                </a:solidFill>
                <a:latin typeface="Franklin Gothic Medium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koncept Průmysl </a:t>
            </a:r>
            <a:r>
              <a:rPr lang="cs-CZ" sz="3600" b="1" dirty="0" smtClean="0">
                <a:solidFill>
                  <a:srgbClr val="002060"/>
                </a:solidFill>
                <a:latin typeface="Franklin Gothic Medium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4.0?</a:t>
            </a:r>
            <a:endParaRPr lang="cs-CZ" sz="3600" dirty="0">
              <a:latin typeface="Franklin Gothic Book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cs-CZ" sz="3200" dirty="0" err="1" smtClean="0">
                <a:latin typeface="Franklin Gothic Book"/>
                <a:ea typeface="MS Mincho" panose="02020609040205080304" pitchFamily="49" charset="-128"/>
                <a:cs typeface="Times New Roman" panose="02020603050405020304" pitchFamily="18" charset="0"/>
              </a:rPr>
              <a:t>dnotlivce</a:t>
            </a:r>
            <a:r>
              <a:rPr lang="cs-CZ" sz="3200" dirty="0">
                <a:latin typeface="Franklin Gothic Book"/>
                <a:ea typeface="MS Mincho" panose="02020609040205080304" pitchFamily="49" charset="-128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1792000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25426" y="207853"/>
            <a:ext cx="8614520" cy="683906"/>
          </a:xfrm>
        </p:spPr>
        <p:txBody>
          <a:bodyPr/>
          <a:lstStyle/>
          <a:p>
            <a:r>
              <a:rPr lang="cs-CZ" sz="4000" b="1" dirty="0" err="1" smtClean="0">
                <a:latin typeface="Franklin Gothic Heavy" pitchFamily="34" charset="0"/>
              </a:rPr>
              <a:t>NSK</a:t>
            </a:r>
            <a:r>
              <a:rPr lang="cs-CZ" sz="4000" b="1" dirty="0" smtClean="0">
                <a:latin typeface="Franklin Gothic Heavy" pitchFamily="34" charset="0"/>
              </a:rPr>
              <a:t> v číslech – prověřeno praxí</a:t>
            </a:r>
            <a:endParaRPr lang="cs-CZ" sz="4000" b="1" dirty="0">
              <a:latin typeface="Franklin Gothic Heavy" pitchFamily="34" charset="0"/>
            </a:endParaRPr>
          </a:p>
        </p:txBody>
      </p:sp>
      <p:graphicFrame>
        <p:nvGraphicFramePr>
          <p:cNvPr id="7" name="Graf 6"/>
          <p:cNvGraphicFramePr/>
          <p:nvPr/>
        </p:nvGraphicFramePr>
        <p:xfrm>
          <a:off x="1051868" y="2667461"/>
          <a:ext cx="8503881" cy="46574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220"/>
          <p:cNvSpPr>
            <a:spLocks noChangeArrowheads="1"/>
          </p:cNvSpPr>
          <p:nvPr/>
        </p:nvSpPr>
        <p:spPr bwMode="auto">
          <a:xfrm>
            <a:off x="377355" y="1556670"/>
            <a:ext cx="10314458" cy="3175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25" tIns="12315" rIns="20525" bIns="12315">
            <a:spAutoFit/>
          </a:bodyPr>
          <a:lstStyle/>
          <a:p>
            <a:pPr marL="304118" indent="-304118">
              <a:spcBef>
                <a:spcPts val="342"/>
              </a:spcBef>
              <a:spcAft>
                <a:spcPts val="342"/>
              </a:spcAft>
              <a:buFont typeface="Arial" pitchFamily="34" charset="0"/>
              <a:buChar char="•"/>
            </a:pPr>
            <a:r>
              <a:rPr lang="cs-CZ" sz="24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20 tis.  PK = </a:t>
            </a:r>
            <a:r>
              <a:rPr lang="cs-CZ" sz="2400" b="1" dirty="0" err="1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prům</a:t>
            </a:r>
            <a:r>
              <a:rPr lang="cs-CZ" sz="24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. meziroční růst 2013 – 2016</a:t>
            </a:r>
          </a:p>
          <a:p>
            <a:pPr marL="304118" indent="-304118">
              <a:spcBef>
                <a:spcPts val="342"/>
              </a:spcBef>
              <a:spcAft>
                <a:spcPts val="342"/>
              </a:spcAft>
              <a:buFont typeface="Arial" pitchFamily="34" charset="0"/>
              <a:buChar char="•"/>
            </a:pPr>
            <a:r>
              <a:rPr lang="cs-CZ" sz="24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10 tis.  PK = </a:t>
            </a:r>
            <a:r>
              <a:rPr lang="cs-CZ" sz="2400" b="1" dirty="0" err="1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prům</a:t>
            </a:r>
            <a:r>
              <a:rPr lang="cs-CZ" sz="24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. meziroční růst 2013 – 2016 (mimo Strážné)</a:t>
            </a:r>
          </a:p>
          <a:p>
            <a:pPr marL="304118" indent="-304118">
              <a:spcBef>
                <a:spcPts val="342"/>
              </a:spcBef>
              <a:spcAft>
                <a:spcPts val="342"/>
              </a:spcAft>
            </a:pPr>
            <a:endParaRPr lang="cs-CZ" sz="2300" b="1" dirty="0" smtClean="0">
              <a:solidFill>
                <a:srgbClr val="008000"/>
              </a:solidFill>
              <a:latin typeface="Tahoma" pitchFamily="34" charset="0"/>
              <a:cs typeface="Tahoma" pitchFamily="34" charset="0"/>
            </a:endParaRPr>
          </a:p>
          <a:p>
            <a:pPr marL="304118" indent="-304118">
              <a:spcBef>
                <a:spcPts val="684"/>
              </a:spcBef>
              <a:buFont typeface="Arial" pitchFamily="34" charset="0"/>
              <a:buChar char="•"/>
            </a:pPr>
            <a:endParaRPr lang="cs-CZ" b="1" dirty="0" smtClean="0">
              <a:solidFill>
                <a:srgbClr val="008000"/>
              </a:solidFill>
              <a:latin typeface="Tahoma" pitchFamily="34" charset="0"/>
              <a:cs typeface="Tahoma" pitchFamily="34" charset="0"/>
            </a:endParaRPr>
          </a:p>
          <a:p>
            <a:pPr>
              <a:spcBef>
                <a:spcPts val="684"/>
              </a:spcBef>
            </a:pPr>
            <a:endParaRPr lang="cs-CZ" b="1" dirty="0" smtClean="0">
              <a:solidFill>
                <a:srgbClr val="008000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spcBef>
                <a:spcPts val="684"/>
              </a:spcBef>
            </a:pPr>
            <a:endParaRPr lang="cs-CZ" sz="75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831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57474" y="0"/>
            <a:ext cx="8856047" cy="1239301"/>
          </a:xfrm>
        </p:spPr>
        <p:txBody>
          <a:bodyPr/>
          <a:lstStyle/>
          <a:p>
            <a:pPr algn="l"/>
            <a:r>
              <a:rPr lang="cs-CZ" sz="4000" dirty="0" err="1" smtClean="0">
                <a:latin typeface="Franklin Gothic Heavy" pitchFamily="34" charset="0"/>
              </a:rPr>
              <a:t>NSK</a:t>
            </a:r>
            <a:r>
              <a:rPr lang="cs-CZ" sz="4000" dirty="0" smtClean="0">
                <a:latin typeface="Franklin Gothic Heavy" pitchFamily="34" charset="0"/>
              </a:rPr>
              <a:t> – jeden systém pro mnoho příležitostí</a:t>
            </a:r>
            <a:endParaRPr lang="cs-CZ" sz="4000" dirty="0">
              <a:latin typeface="Franklin Gothic Heavy" pitchFamily="34" charset="0"/>
            </a:endParaRPr>
          </a:p>
        </p:txBody>
      </p:sp>
      <p:sp>
        <p:nvSpPr>
          <p:cNvPr id="5" name="Rectangle 220"/>
          <p:cNvSpPr>
            <a:spLocks noChangeArrowheads="1"/>
          </p:cNvSpPr>
          <p:nvPr/>
        </p:nvSpPr>
        <p:spPr bwMode="auto">
          <a:xfrm>
            <a:off x="294095" y="1556670"/>
            <a:ext cx="4462433" cy="7211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25" tIns="12315" rIns="20525" bIns="12315">
            <a:spAutoFit/>
          </a:bodyPr>
          <a:lstStyle/>
          <a:p>
            <a:pPr marL="304118" indent="-304118">
              <a:spcBef>
                <a:spcPts val="342"/>
              </a:spcBef>
              <a:spcAft>
                <a:spcPts val="342"/>
              </a:spcAft>
            </a:pPr>
            <a:r>
              <a:rPr lang="cs-CZ" sz="2500" b="1" u="sng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TOP KVALIFIKACE</a:t>
            </a:r>
          </a:p>
          <a:p>
            <a:pPr marL="304118" indent="-304118">
              <a:spcBef>
                <a:spcPts val="342"/>
              </a:spcBef>
              <a:spcAft>
                <a:spcPts val="342"/>
              </a:spcAft>
            </a:pPr>
            <a:endParaRPr lang="cs-CZ" sz="2500" b="1" u="sng" dirty="0" smtClean="0">
              <a:solidFill>
                <a:srgbClr val="008000"/>
              </a:solidFill>
              <a:latin typeface="Tahoma" pitchFamily="34" charset="0"/>
              <a:cs typeface="Tahoma" pitchFamily="34" charset="0"/>
            </a:endParaRPr>
          </a:p>
          <a:p>
            <a:pPr marL="304118" indent="-304118">
              <a:spcBef>
                <a:spcPts val="342"/>
              </a:spcBef>
              <a:spcAft>
                <a:spcPts val="342"/>
              </a:spcAft>
              <a:buFont typeface="Arial" pitchFamily="34" charset="0"/>
              <a:buChar char="•"/>
            </a:pPr>
            <a:r>
              <a:rPr lang="cs-CZ" sz="23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Odborníci bez kvalifikace: </a:t>
            </a:r>
            <a:r>
              <a:rPr lang="cs-CZ" sz="2300" dirty="0" err="1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CNC</a:t>
            </a:r>
            <a:r>
              <a:rPr lang="cs-CZ" sz="2300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 stroje, lektor dalšího vzdělávání, kominík </a:t>
            </a:r>
          </a:p>
          <a:p>
            <a:pPr marL="304118" indent="-304118">
              <a:spcBef>
                <a:spcPts val="342"/>
              </a:spcBef>
              <a:spcAft>
                <a:spcPts val="342"/>
              </a:spcAft>
              <a:buFont typeface="Arial" pitchFamily="34" charset="0"/>
              <a:buChar char="•"/>
            </a:pPr>
            <a:r>
              <a:rPr lang="cs-CZ" sz="23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Nové obory bez počáteční přípravy</a:t>
            </a:r>
            <a:r>
              <a:rPr lang="cs-CZ" sz="2300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: </a:t>
            </a:r>
            <a:r>
              <a:rPr lang="cs-CZ" sz="2300" dirty="0" err="1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florista</a:t>
            </a:r>
            <a:r>
              <a:rPr lang="cs-CZ" sz="2300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, chůva </a:t>
            </a:r>
          </a:p>
          <a:p>
            <a:pPr marL="304118" indent="-304118">
              <a:spcBef>
                <a:spcPts val="342"/>
              </a:spcBef>
              <a:spcAft>
                <a:spcPts val="342"/>
              </a:spcAft>
              <a:buFont typeface="Arial" pitchFamily="34" charset="0"/>
              <a:buChar char="•"/>
            </a:pPr>
            <a:r>
              <a:rPr lang="cs-CZ" sz="23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Oborové specializace: </a:t>
            </a:r>
            <a:r>
              <a:rPr lang="cs-CZ" sz="2300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průvodce cest. ruchu, personalista</a:t>
            </a:r>
          </a:p>
          <a:p>
            <a:pPr marL="304118" indent="-304118">
              <a:spcBef>
                <a:spcPts val="342"/>
              </a:spcBef>
              <a:spcAft>
                <a:spcPts val="342"/>
              </a:spcAft>
              <a:buFont typeface="Arial" pitchFamily="34" charset="0"/>
              <a:buChar char="•"/>
            </a:pPr>
            <a:r>
              <a:rPr lang="cs-CZ" sz="23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Rekvalifikace: </a:t>
            </a:r>
            <a:r>
              <a:rPr lang="cs-CZ" sz="2300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sportovní masáž,  asistentka, prodavač, skladník</a:t>
            </a:r>
          </a:p>
          <a:p>
            <a:pPr marL="304118" indent="-304118">
              <a:spcBef>
                <a:spcPts val="342"/>
              </a:spcBef>
              <a:spcAft>
                <a:spcPts val="342"/>
              </a:spcAft>
              <a:buFont typeface="Arial" pitchFamily="34" charset="0"/>
              <a:buChar char="•"/>
            </a:pPr>
            <a:r>
              <a:rPr lang="cs-CZ" sz="23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Vstup do podnikání: </a:t>
            </a:r>
            <a:r>
              <a:rPr lang="cs-CZ" sz="2300" dirty="0" err="1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gastro</a:t>
            </a:r>
            <a:r>
              <a:rPr lang="cs-CZ" sz="2300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 </a:t>
            </a:r>
          </a:p>
          <a:p>
            <a:pPr marL="304118" indent="-304118">
              <a:spcBef>
                <a:spcPts val="684"/>
              </a:spcBef>
              <a:buFont typeface="Arial" pitchFamily="34" charset="0"/>
              <a:buChar char="•"/>
            </a:pPr>
            <a:endParaRPr lang="cs-CZ" b="1" dirty="0" smtClean="0">
              <a:solidFill>
                <a:srgbClr val="008000"/>
              </a:solidFill>
              <a:latin typeface="Tahoma" pitchFamily="34" charset="0"/>
              <a:cs typeface="Tahoma" pitchFamily="34" charset="0"/>
            </a:endParaRPr>
          </a:p>
          <a:p>
            <a:pPr>
              <a:spcBef>
                <a:spcPts val="684"/>
              </a:spcBef>
            </a:pPr>
            <a:endParaRPr lang="cs-CZ" b="1" dirty="0" smtClean="0">
              <a:solidFill>
                <a:srgbClr val="008000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spcBef>
                <a:spcPts val="684"/>
              </a:spcBef>
            </a:pPr>
            <a:endParaRPr lang="cs-CZ" sz="75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6" name="Tabulka 5"/>
          <p:cNvGraphicFramePr>
            <a:graphicFrameLocks noGrp="1"/>
          </p:cNvGraphicFramePr>
          <p:nvPr/>
        </p:nvGraphicFramePr>
        <p:xfrm>
          <a:off x="4840726" y="852300"/>
          <a:ext cx="5556993" cy="6704201"/>
        </p:xfrm>
        <a:graphic>
          <a:graphicData uri="http://schemas.openxmlformats.org/drawingml/2006/table">
            <a:tbl>
              <a:tblPr/>
              <a:tblGrid>
                <a:gridCol w="1010362"/>
                <a:gridCol w="2930051"/>
                <a:gridCol w="808290"/>
                <a:gridCol w="808290"/>
              </a:tblGrid>
              <a:tr h="40982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kód PK</a:t>
                      </a:r>
                    </a:p>
                  </a:txBody>
                  <a:tcPr marL="7233" marR="7233" marT="68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DF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Název PK</a:t>
                      </a:r>
                    </a:p>
                  </a:txBody>
                  <a:tcPr marL="7233" marR="7233" marT="68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DF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Počet AOS</a:t>
                      </a:r>
                    </a:p>
                  </a:txBody>
                  <a:tcPr marL="7233" marR="7233" marT="68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DF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Počet zkoušek</a:t>
                      </a:r>
                    </a:p>
                  </a:txBody>
                  <a:tcPr marL="7233" marR="7233" marT="68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DFE8"/>
                    </a:solidFill>
                  </a:tcPr>
                </a:tc>
              </a:tr>
              <a:tr h="323511">
                <a:tc>
                  <a:txBody>
                    <a:bodyPr/>
                    <a:lstStyle/>
                    <a:p>
                      <a:pPr algn="ctr" rtl="0" fontAlgn="t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68-008-E</a:t>
                      </a:r>
                    </a:p>
                  </a:txBody>
                  <a:tcPr marL="7233" marR="7233" marT="6816" marB="0">
                    <a:lnL>
                      <a:noFill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cs-CZ" sz="13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Strážný</a:t>
                      </a:r>
                    </a:p>
                  </a:txBody>
                  <a:tcPr marL="7233" marR="7233" marT="6816" marB="0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226</a:t>
                      </a:r>
                    </a:p>
                  </a:txBody>
                  <a:tcPr marL="7233" marR="7233" marT="6816" marB="0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3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105139</a:t>
                      </a:r>
                    </a:p>
                  </a:txBody>
                  <a:tcPr marL="7233" marR="7233" marT="6816" marB="0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8323">
                <a:tc>
                  <a:txBody>
                    <a:bodyPr/>
                    <a:lstStyle/>
                    <a:p>
                      <a:pPr algn="ctr" rtl="0" fontAlgn="t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69-037-M</a:t>
                      </a:r>
                    </a:p>
                  </a:txBody>
                  <a:tcPr marL="7233" marR="7233" marT="6816" marB="0">
                    <a:lnL>
                      <a:noFill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cs-CZ" sz="13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Sportovní masáž</a:t>
                      </a:r>
                    </a:p>
                  </a:txBody>
                  <a:tcPr marL="7233" marR="7233" marT="6816" marB="0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74</a:t>
                      </a:r>
                    </a:p>
                  </a:txBody>
                  <a:tcPr marL="7233" marR="7233" marT="6816" marB="0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3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6561</a:t>
                      </a:r>
                    </a:p>
                  </a:txBody>
                  <a:tcPr marL="7233" marR="7233" marT="6816" marB="0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7876">
                <a:tc>
                  <a:txBody>
                    <a:bodyPr/>
                    <a:lstStyle/>
                    <a:p>
                      <a:pPr algn="ctr" rtl="0" fontAlgn="t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65-001-H</a:t>
                      </a:r>
                    </a:p>
                  </a:txBody>
                  <a:tcPr marL="7233" marR="7233" marT="6816" marB="0">
                    <a:lnL>
                      <a:noFill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cs-CZ" sz="13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Příprava teplých pokrmů</a:t>
                      </a:r>
                    </a:p>
                  </a:txBody>
                  <a:tcPr marL="7233" marR="7233" marT="6816" marB="0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87</a:t>
                      </a:r>
                    </a:p>
                  </a:txBody>
                  <a:tcPr marL="7233" marR="7233" marT="6816" marB="0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3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1901</a:t>
                      </a:r>
                    </a:p>
                  </a:txBody>
                  <a:tcPr marL="7233" marR="7233" marT="6816" marB="0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3638">
                <a:tc>
                  <a:txBody>
                    <a:bodyPr/>
                    <a:lstStyle/>
                    <a:p>
                      <a:pPr algn="ctr" rtl="0" fontAlgn="t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65-021-N</a:t>
                      </a:r>
                    </a:p>
                  </a:txBody>
                  <a:tcPr marL="7233" marR="7233" marT="6816" marB="0">
                    <a:lnL>
                      <a:noFill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cs-CZ" sz="13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Průvodce cestovního ruchu</a:t>
                      </a:r>
                    </a:p>
                  </a:txBody>
                  <a:tcPr marL="7233" marR="7233" marT="6816" marB="0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31</a:t>
                      </a:r>
                    </a:p>
                  </a:txBody>
                  <a:tcPr marL="7233" marR="7233" marT="6816" marB="0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3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1113</a:t>
                      </a:r>
                    </a:p>
                  </a:txBody>
                  <a:tcPr marL="7233" marR="7233" marT="6816" marB="0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8323">
                <a:tc>
                  <a:txBody>
                    <a:bodyPr/>
                    <a:lstStyle/>
                    <a:p>
                      <a:pPr algn="ctr" rtl="0" fontAlgn="t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41-008-H</a:t>
                      </a:r>
                    </a:p>
                  </a:txBody>
                  <a:tcPr marL="7233" marR="7233" marT="6816" marB="0">
                    <a:lnL>
                      <a:noFill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cs-CZ" sz="13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Florista</a:t>
                      </a:r>
                      <a:endParaRPr lang="cs-CZ" sz="13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233" marR="7233" marT="6816" marB="0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23</a:t>
                      </a:r>
                    </a:p>
                  </a:txBody>
                  <a:tcPr marL="7233" marR="7233" marT="6816" marB="0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3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1051</a:t>
                      </a:r>
                    </a:p>
                  </a:txBody>
                  <a:tcPr marL="7233" marR="7233" marT="6816" marB="0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09829">
                <a:tc>
                  <a:txBody>
                    <a:bodyPr/>
                    <a:lstStyle/>
                    <a:p>
                      <a:pPr algn="ctr" rtl="0" fontAlgn="t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65-002-H</a:t>
                      </a:r>
                    </a:p>
                  </a:txBody>
                  <a:tcPr marL="7233" marR="7233" marT="6816" marB="0">
                    <a:lnL>
                      <a:noFill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cs-CZ" sz="13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Příprava pokrmů studené kuchyně</a:t>
                      </a:r>
                    </a:p>
                  </a:txBody>
                  <a:tcPr marL="7233" marR="7233" marT="6816" marB="0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85</a:t>
                      </a:r>
                    </a:p>
                  </a:txBody>
                  <a:tcPr marL="7233" marR="7233" marT="6816" marB="0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3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1050</a:t>
                      </a:r>
                    </a:p>
                  </a:txBody>
                  <a:tcPr marL="7233" marR="7233" marT="6816" marB="0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09829">
                <a:tc>
                  <a:txBody>
                    <a:bodyPr/>
                    <a:lstStyle/>
                    <a:p>
                      <a:pPr algn="ctr" rtl="0" fontAlgn="t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69-017-M</a:t>
                      </a:r>
                    </a:p>
                  </a:txBody>
                  <a:tcPr marL="7233" marR="7233" marT="6816" marB="0">
                    <a:lnL>
                      <a:noFill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cs-CZ" sz="13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Chůva pro děti do zahájení povinné školní docházky</a:t>
                      </a:r>
                    </a:p>
                  </a:txBody>
                  <a:tcPr marL="7233" marR="7233" marT="6816" marB="0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43</a:t>
                      </a:r>
                    </a:p>
                  </a:txBody>
                  <a:tcPr marL="7233" marR="7233" marT="6816" marB="0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3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916</a:t>
                      </a:r>
                    </a:p>
                  </a:txBody>
                  <a:tcPr marL="7233" marR="7233" marT="6816" marB="0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09829">
                <a:tc>
                  <a:txBody>
                    <a:bodyPr/>
                    <a:lstStyle/>
                    <a:p>
                      <a:pPr algn="ctr" rtl="0" fontAlgn="t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36-149-H</a:t>
                      </a:r>
                    </a:p>
                  </a:txBody>
                  <a:tcPr marL="7233" marR="7233" marT="6816" marB="0">
                    <a:lnL>
                      <a:noFill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cs-CZ" sz="13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Topenář – montér kotlů na biomasu</a:t>
                      </a:r>
                    </a:p>
                  </a:txBody>
                  <a:tcPr marL="7233" marR="7233" marT="6816" marB="0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7233" marR="7233" marT="6816" marB="0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3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903</a:t>
                      </a:r>
                    </a:p>
                  </a:txBody>
                  <a:tcPr marL="7233" marR="7233" marT="6816" marB="0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7876">
                <a:tc>
                  <a:txBody>
                    <a:bodyPr/>
                    <a:lstStyle/>
                    <a:p>
                      <a:pPr algn="ctr" rtl="0" fontAlgn="t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62-008-M</a:t>
                      </a:r>
                    </a:p>
                  </a:txBody>
                  <a:tcPr marL="7233" marR="7233" marT="6816" marB="0">
                    <a:lnL>
                      <a:noFill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cs-CZ" sz="13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Asistent/</a:t>
                      </a:r>
                      <a:r>
                        <a:rPr lang="cs-CZ" sz="13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ka</a:t>
                      </a:r>
                      <a:r>
                        <a:rPr lang="cs-CZ" sz="13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, sekretář/</a:t>
                      </a:r>
                      <a:r>
                        <a:rPr lang="cs-CZ" sz="13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ka</a:t>
                      </a:r>
                      <a:endParaRPr lang="cs-CZ" sz="13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233" marR="7233" marT="6816" marB="0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61</a:t>
                      </a:r>
                    </a:p>
                  </a:txBody>
                  <a:tcPr marL="7233" marR="7233" marT="6816" marB="0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3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831</a:t>
                      </a:r>
                    </a:p>
                  </a:txBody>
                  <a:tcPr marL="7233" marR="7233" marT="6816" marB="0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7876">
                <a:tc>
                  <a:txBody>
                    <a:bodyPr/>
                    <a:lstStyle/>
                    <a:p>
                      <a:pPr algn="ctr" rtl="0" fontAlgn="t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65-004-H</a:t>
                      </a:r>
                    </a:p>
                  </a:txBody>
                  <a:tcPr marL="7233" marR="7233" marT="6816" marB="0">
                    <a:lnL>
                      <a:noFill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cs-CZ" sz="13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Příprava minutek</a:t>
                      </a:r>
                    </a:p>
                  </a:txBody>
                  <a:tcPr marL="7233" marR="7233" marT="6816" marB="0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82</a:t>
                      </a:r>
                    </a:p>
                  </a:txBody>
                  <a:tcPr marL="7233" marR="7233" marT="6816" marB="0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3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800</a:t>
                      </a:r>
                    </a:p>
                  </a:txBody>
                  <a:tcPr marL="7233" marR="7233" marT="6816" marB="0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3638">
                <a:tc>
                  <a:txBody>
                    <a:bodyPr/>
                    <a:lstStyle/>
                    <a:p>
                      <a:pPr algn="ctr" rtl="0" fontAlgn="t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23-026-H</a:t>
                      </a:r>
                    </a:p>
                  </a:txBody>
                  <a:tcPr marL="7233" marR="7233" marT="6816" marB="0">
                    <a:lnL>
                      <a:noFill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cs-CZ" sz="13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Obsluha </a:t>
                      </a:r>
                      <a:r>
                        <a:rPr lang="cs-CZ" sz="13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CNC</a:t>
                      </a:r>
                      <a:r>
                        <a:rPr lang="cs-CZ" sz="13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obráběcích strojů</a:t>
                      </a:r>
                    </a:p>
                  </a:txBody>
                  <a:tcPr marL="7233" marR="7233" marT="6816" marB="0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55</a:t>
                      </a:r>
                    </a:p>
                  </a:txBody>
                  <a:tcPr marL="7233" marR="7233" marT="6816" marB="0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3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799</a:t>
                      </a:r>
                    </a:p>
                  </a:txBody>
                  <a:tcPr marL="7233" marR="7233" marT="6816" marB="0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22058">
                <a:tc>
                  <a:txBody>
                    <a:bodyPr/>
                    <a:lstStyle/>
                    <a:p>
                      <a:pPr algn="ctr" rtl="0" fontAlgn="t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26-074-M</a:t>
                      </a:r>
                    </a:p>
                  </a:txBody>
                  <a:tcPr marL="7233" marR="7233" marT="6816" marB="0">
                    <a:lnL>
                      <a:noFill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cs-CZ" sz="13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Instalatér soustav s tepelnými čerpadly a mělkých geotermálních systémů</a:t>
                      </a:r>
                    </a:p>
                  </a:txBody>
                  <a:tcPr marL="7233" marR="7233" marT="6816" marB="0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</a:t>
                      </a:r>
                    </a:p>
                  </a:txBody>
                  <a:tcPr marL="7233" marR="7233" marT="6816" marB="0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3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782</a:t>
                      </a:r>
                    </a:p>
                  </a:txBody>
                  <a:tcPr marL="7233" marR="7233" marT="6816" marB="0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3511">
                <a:tc>
                  <a:txBody>
                    <a:bodyPr/>
                    <a:lstStyle/>
                    <a:p>
                      <a:pPr algn="ctr" rtl="0" fontAlgn="t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68-009-M</a:t>
                      </a:r>
                    </a:p>
                  </a:txBody>
                  <a:tcPr marL="7233" marR="7233" marT="6816" marB="0">
                    <a:lnL>
                      <a:noFill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cs-CZ" sz="13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Detektiv koncipient</a:t>
                      </a:r>
                    </a:p>
                  </a:txBody>
                  <a:tcPr marL="7233" marR="7233" marT="6816" marB="0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165</a:t>
                      </a:r>
                    </a:p>
                  </a:txBody>
                  <a:tcPr marL="7233" marR="7233" marT="6816" marB="0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3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761</a:t>
                      </a:r>
                    </a:p>
                  </a:txBody>
                  <a:tcPr marL="7233" marR="7233" marT="6816" marB="0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7876">
                <a:tc>
                  <a:txBody>
                    <a:bodyPr/>
                    <a:lstStyle/>
                    <a:p>
                      <a:pPr algn="ctr" rtl="0" fontAlgn="t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65-008-H</a:t>
                      </a:r>
                    </a:p>
                  </a:txBody>
                  <a:tcPr marL="7233" marR="7233" marT="6816" marB="0">
                    <a:lnL>
                      <a:noFill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cs-CZ" sz="13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Složitá obsluha hostů</a:t>
                      </a:r>
                    </a:p>
                  </a:txBody>
                  <a:tcPr marL="7233" marR="7233" marT="6816" marB="0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74</a:t>
                      </a:r>
                    </a:p>
                  </a:txBody>
                  <a:tcPr marL="7233" marR="7233" marT="6816" marB="0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3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752</a:t>
                      </a:r>
                    </a:p>
                  </a:txBody>
                  <a:tcPr marL="7233" marR="7233" marT="6816" marB="0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09829">
                <a:tc>
                  <a:txBody>
                    <a:bodyPr/>
                    <a:lstStyle/>
                    <a:p>
                      <a:pPr algn="ctr" rtl="0" fontAlgn="t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23-099-M</a:t>
                      </a:r>
                    </a:p>
                  </a:txBody>
                  <a:tcPr marL="7233" marR="7233" marT="6816" marB="0">
                    <a:lnL>
                      <a:noFill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cs-CZ" sz="13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Instalatér solárních termických soustav</a:t>
                      </a:r>
                    </a:p>
                  </a:txBody>
                  <a:tcPr marL="7233" marR="7233" marT="6816" marB="0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11</a:t>
                      </a:r>
                    </a:p>
                  </a:txBody>
                  <a:tcPr marL="7233" marR="7233" marT="6816" marB="0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3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695</a:t>
                      </a:r>
                    </a:p>
                  </a:txBody>
                  <a:tcPr marL="7233" marR="7233" marT="6816" marB="0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8323">
                <a:tc>
                  <a:txBody>
                    <a:bodyPr/>
                    <a:lstStyle/>
                    <a:p>
                      <a:pPr algn="ctr" rtl="0" fontAlgn="t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66-002-H</a:t>
                      </a:r>
                    </a:p>
                  </a:txBody>
                  <a:tcPr marL="7233" marR="7233" marT="6816" marB="0">
                    <a:lnL>
                      <a:noFill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cs-CZ" sz="13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Skladník</a:t>
                      </a:r>
                    </a:p>
                  </a:txBody>
                  <a:tcPr marL="7233" marR="7233" marT="6816" marB="0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34</a:t>
                      </a:r>
                    </a:p>
                  </a:txBody>
                  <a:tcPr marL="7233" marR="7233" marT="6816" marB="0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3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676</a:t>
                      </a:r>
                    </a:p>
                  </a:txBody>
                  <a:tcPr marL="7233" marR="7233" marT="6816" marB="0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7876">
                <a:tc>
                  <a:txBody>
                    <a:bodyPr/>
                    <a:lstStyle/>
                    <a:p>
                      <a:pPr algn="ctr" rtl="0" fontAlgn="t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75-001-T</a:t>
                      </a:r>
                    </a:p>
                  </a:txBody>
                  <a:tcPr marL="7233" marR="7233" marT="6816" marB="0">
                    <a:lnL>
                      <a:noFill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cs-CZ" sz="13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Lektor dalšího vzdělávání</a:t>
                      </a:r>
                    </a:p>
                  </a:txBody>
                  <a:tcPr marL="7233" marR="7233" marT="6816" marB="0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69</a:t>
                      </a:r>
                    </a:p>
                  </a:txBody>
                  <a:tcPr marL="7233" marR="7233" marT="6816" marB="0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3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638</a:t>
                      </a:r>
                    </a:p>
                  </a:txBody>
                  <a:tcPr marL="7233" marR="7233" marT="6816" marB="0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8323">
                <a:tc>
                  <a:txBody>
                    <a:bodyPr/>
                    <a:lstStyle/>
                    <a:p>
                      <a:pPr algn="ctr" rtl="0" fontAlgn="t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66-003-H</a:t>
                      </a:r>
                    </a:p>
                  </a:txBody>
                  <a:tcPr marL="7233" marR="7233" marT="6816" marB="0">
                    <a:lnL>
                      <a:noFill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cs-CZ" sz="13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Prodavač</a:t>
                      </a:r>
                    </a:p>
                  </a:txBody>
                  <a:tcPr marL="7233" marR="7233" marT="6816" marB="0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33</a:t>
                      </a:r>
                    </a:p>
                  </a:txBody>
                  <a:tcPr marL="7233" marR="7233" marT="6816" marB="0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3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502</a:t>
                      </a:r>
                    </a:p>
                  </a:txBody>
                  <a:tcPr marL="7233" marR="7233" marT="6816" marB="0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8323">
                <a:tc>
                  <a:txBody>
                    <a:bodyPr/>
                    <a:lstStyle/>
                    <a:p>
                      <a:pPr algn="ctr" rtl="0" fontAlgn="t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41-033-E</a:t>
                      </a:r>
                    </a:p>
                  </a:txBody>
                  <a:tcPr marL="7233" marR="7233" marT="6816" marB="0">
                    <a:lnL>
                      <a:noFill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cs-CZ" sz="13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Údržba veřejné zeleně</a:t>
                      </a:r>
                    </a:p>
                  </a:txBody>
                  <a:tcPr marL="7233" marR="7233" marT="6816" marB="0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25</a:t>
                      </a:r>
                    </a:p>
                  </a:txBody>
                  <a:tcPr marL="7233" marR="7233" marT="6816" marB="0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3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482</a:t>
                      </a:r>
                    </a:p>
                  </a:txBody>
                  <a:tcPr marL="7233" marR="7233" marT="6816" marB="0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09829">
                <a:tc>
                  <a:txBody>
                    <a:bodyPr/>
                    <a:lstStyle/>
                    <a:p>
                      <a:pPr algn="ctr" rtl="0" fontAlgn="t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36-024-H</a:t>
                      </a:r>
                    </a:p>
                  </a:txBody>
                  <a:tcPr marL="7233" marR="7233" marT="6816" marB="0">
                    <a:lnL>
                      <a:noFill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cs-CZ" sz="13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Kominík - Revizní technik spalinových cest</a:t>
                      </a:r>
                    </a:p>
                  </a:txBody>
                  <a:tcPr marL="7233" marR="7233" marT="6816" marB="0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7233" marR="7233" marT="6816" marB="0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3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479</a:t>
                      </a:r>
                    </a:p>
                  </a:txBody>
                  <a:tcPr marL="7233" marR="7233" marT="6816" marB="0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7876">
                <a:tc>
                  <a:txBody>
                    <a:bodyPr/>
                    <a:lstStyle/>
                    <a:p>
                      <a:pPr algn="ctr" rtl="0" fontAlgn="t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62-007-N</a:t>
                      </a:r>
                    </a:p>
                  </a:txBody>
                  <a:tcPr marL="7233" marR="7233" marT="6816" marB="0">
                    <a:lnL>
                      <a:noFill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cs-CZ" sz="13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Personalista</a:t>
                      </a:r>
                    </a:p>
                  </a:txBody>
                  <a:tcPr marL="7233" marR="7233" marT="6816" marB="0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54</a:t>
                      </a:r>
                    </a:p>
                  </a:txBody>
                  <a:tcPr marL="7233" marR="7233" marT="6816" marB="0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3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468</a:t>
                      </a:r>
                    </a:p>
                  </a:txBody>
                  <a:tcPr marL="7233" marR="7233" marT="6816" marB="0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718594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sz="600" dirty="0" smtClean="0"/>
          </a:p>
          <a:p>
            <a:pPr>
              <a:buNone/>
            </a:pPr>
            <a:endParaRPr lang="cs-CZ" dirty="0" smtClean="0"/>
          </a:p>
          <a:p>
            <a:pPr algn="ctr">
              <a:buNone/>
            </a:pPr>
            <a:endParaRPr lang="cs-CZ" dirty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1"/>
          </p:nvPr>
        </p:nvSpPr>
        <p:spPr>
          <a:xfrm>
            <a:off x="269366" y="683906"/>
            <a:ext cx="10001546" cy="1983554"/>
          </a:xfrm>
        </p:spPr>
        <p:txBody>
          <a:bodyPr/>
          <a:lstStyle/>
          <a:p>
            <a:endParaRPr lang="cs-CZ" dirty="0" smtClean="0"/>
          </a:p>
          <a:p>
            <a:r>
              <a:rPr lang="cs-CZ" dirty="0" smtClean="0"/>
              <a:t> </a:t>
            </a:r>
            <a:endParaRPr lang="cs-CZ" sz="3800" dirty="0" smtClean="0"/>
          </a:p>
          <a:p>
            <a:endParaRPr lang="cs-CZ" sz="2900" dirty="0" smtClean="0"/>
          </a:p>
          <a:p>
            <a:endParaRPr lang="cs-CZ" sz="32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9072" y="1675683"/>
            <a:ext cx="4376699" cy="534818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0133" y="1210058"/>
            <a:ext cx="2592288" cy="5993875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7518225" y="1243170"/>
            <a:ext cx="3092330" cy="6208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solidFill>
                  <a:schemeClr val="tx1"/>
                </a:solidFill>
                <a:latin typeface="SiemensSans-Roman"/>
              </a:rPr>
              <a:t>Koncept Průmysl 4.0 dostal svůj název podle</a:t>
            </a:r>
          </a:p>
          <a:p>
            <a:r>
              <a:rPr lang="cs-CZ" b="1" dirty="0">
                <a:solidFill>
                  <a:schemeClr val="tx1"/>
                </a:solidFill>
                <a:latin typeface="SiemensSans-Roman"/>
              </a:rPr>
              <a:t>čtvrté průmyslové revoluce, která právě probíhá.</a:t>
            </a:r>
          </a:p>
          <a:p>
            <a:r>
              <a:rPr lang="pl-PL" b="1" dirty="0">
                <a:solidFill>
                  <a:schemeClr val="tx1"/>
                </a:solidFill>
                <a:latin typeface="SiemensSans-Roman"/>
              </a:rPr>
              <a:t>Tyto pojmy bývají často </a:t>
            </a:r>
            <a:r>
              <a:rPr lang="pl-PL" b="1" dirty="0" smtClean="0">
                <a:solidFill>
                  <a:schemeClr val="tx1"/>
                </a:solidFill>
                <a:latin typeface="SiemensSans-Roman"/>
              </a:rPr>
              <a:t>ztotožňovány. </a:t>
            </a:r>
            <a:r>
              <a:rPr lang="cs-CZ" b="1" dirty="0" smtClean="0">
                <a:solidFill>
                  <a:schemeClr val="tx1"/>
                </a:solidFill>
                <a:latin typeface="SiemensSans-Roman"/>
              </a:rPr>
              <a:t>Průmysl </a:t>
            </a:r>
            <a:r>
              <a:rPr lang="cs-CZ" b="1" dirty="0">
                <a:solidFill>
                  <a:schemeClr val="tx1"/>
                </a:solidFill>
                <a:latin typeface="SiemensSans-Roman"/>
              </a:rPr>
              <a:t>4.0 je koncept, který vznikl před </a:t>
            </a:r>
            <a:r>
              <a:rPr lang="cs-CZ" b="1" dirty="0" smtClean="0">
                <a:solidFill>
                  <a:schemeClr val="tx1"/>
                </a:solidFill>
                <a:latin typeface="SiemensSans-Roman"/>
              </a:rPr>
              <a:t>málo lety v </a:t>
            </a:r>
            <a:r>
              <a:rPr lang="cs-CZ" b="1" dirty="0">
                <a:solidFill>
                  <a:schemeClr val="tx1"/>
                </a:solidFill>
                <a:latin typeface="SiemensSans-Roman"/>
              </a:rPr>
              <a:t>Německu a </a:t>
            </a:r>
            <a:r>
              <a:rPr lang="cs-CZ" b="1" dirty="0" smtClean="0">
                <a:solidFill>
                  <a:schemeClr val="tx1"/>
                </a:solidFill>
                <a:latin typeface="SiemensSans-Roman"/>
              </a:rPr>
              <a:t>jeho </a:t>
            </a:r>
            <a:r>
              <a:rPr lang="cs-CZ" b="1" dirty="0">
                <a:solidFill>
                  <a:schemeClr val="tx1"/>
                </a:solidFill>
                <a:latin typeface="SiemensSans-Roman"/>
              </a:rPr>
              <a:t>posláním je reagovat na </a:t>
            </a:r>
            <a:r>
              <a:rPr lang="cs-CZ" b="1" dirty="0" smtClean="0">
                <a:solidFill>
                  <a:schemeClr val="tx1"/>
                </a:solidFill>
                <a:latin typeface="SiemensSans-Roman"/>
              </a:rPr>
              <a:t>novou situaci</a:t>
            </a:r>
            <a:r>
              <a:rPr lang="cs-CZ" b="1" dirty="0">
                <a:solidFill>
                  <a:schemeClr val="tx1"/>
                </a:solidFill>
                <a:latin typeface="SiemensSans-Roman"/>
              </a:rPr>
              <a:t>, kterou způsobila čtvrtá průmyslová revoluce</a:t>
            </a:r>
            <a:r>
              <a:rPr lang="cs-CZ" b="1" dirty="0" smtClean="0">
                <a:solidFill>
                  <a:schemeClr val="tx1"/>
                </a:solidFill>
                <a:latin typeface="SiemensSans-Roman"/>
              </a:rPr>
              <a:t>.</a:t>
            </a:r>
          </a:p>
          <a:p>
            <a:endParaRPr lang="cs-CZ" b="1" dirty="0">
              <a:solidFill>
                <a:schemeClr val="tx1"/>
              </a:solidFill>
              <a:latin typeface="SiemensSans-Roman"/>
            </a:endParaRPr>
          </a:p>
          <a:p>
            <a:r>
              <a:rPr lang="pl-PL" b="1" dirty="0">
                <a:solidFill>
                  <a:schemeClr val="tx1"/>
                </a:solidFill>
                <a:latin typeface="SiemensSans-Roman"/>
              </a:rPr>
              <a:t>Průmysl 4.0 ale ani není „produkt“, který by </a:t>
            </a:r>
            <a:r>
              <a:rPr lang="pl-PL" b="1" dirty="0" smtClean="0">
                <a:solidFill>
                  <a:schemeClr val="tx1"/>
                </a:solidFill>
                <a:latin typeface="SiemensSans-Roman"/>
              </a:rPr>
              <a:t>bylo </a:t>
            </a:r>
            <a:r>
              <a:rPr lang="cs-CZ" b="1" dirty="0" smtClean="0">
                <a:solidFill>
                  <a:schemeClr val="tx1"/>
                </a:solidFill>
                <a:latin typeface="SiemensSans-Roman"/>
              </a:rPr>
              <a:t>možné </a:t>
            </a:r>
            <a:r>
              <a:rPr lang="cs-CZ" b="1" dirty="0">
                <a:solidFill>
                  <a:schemeClr val="tx1"/>
                </a:solidFill>
                <a:latin typeface="SiemensSans-Roman"/>
              </a:rPr>
              <a:t>si koupit a vyřešit si tak problémy, které</a:t>
            </a:r>
          </a:p>
          <a:p>
            <a:r>
              <a:rPr lang="cs-CZ" b="1" dirty="0">
                <a:solidFill>
                  <a:schemeClr val="tx1"/>
                </a:solidFill>
                <a:latin typeface="SiemensSans-Roman"/>
              </a:rPr>
              <a:t>vznikají v důsledku 4. průmyslové revoluce </a:t>
            </a:r>
            <a:r>
              <a:rPr lang="cs-CZ" b="1" dirty="0" smtClean="0">
                <a:solidFill>
                  <a:schemeClr val="tx1"/>
                </a:solidFill>
                <a:latin typeface="SiemensSans-Roman"/>
              </a:rPr>
              <a:t>–Průmysl </a:t>
            </a:r>
            <a:r>
              <a:rPr lang="cs-CZ" b="1" dirty="0">
                <a:solidFill>
                  <a:schemeClr val="tx1"/>
                </a:solidFill>
                <a:latin typeface="SiemensSans-Roman"/>
              </a:rPr>
              <a:t>4.0 je koncept,</a:t>
            </a:r>
          </a:p>
          <a:p>
            <a:r>
              <a:rPr lang="cs-CZ" b="1" dirty="0">
                <a:solidFill>
                  <a:schemeClr val="tx1"/>
                </a:solidFill>
                <a:latin typeface="SiemensSans-Roman"/>
              </a:rPr>
              <a:t>rámec nebo </a:t>
            </a:r>
            <a:r>
              <a:rPr lang="cs-CZ" b="1" dirty="0" smtClean="0">
                <a:solidFill>
                  <a:schemeClr val="tx1"/>
                </a:solidFill>
                <a:latin typeface="SiemensSans-Roman"/>
              </a:rPr>
              <a:t>platforma.</a:t>
            </a:r>
          </a:p>
          <a:p>
            <a:r>
              <a:rPr lang="cs-CZ" sz="1000" b="1" dirty="0" smtClean="0">
                <a:solidFill>
                  <a:schemeClr val="tx1"/>
                </a:solidFill>
                <a:latin typeface="SiemensSans-Roman"/>
              </a:rPr>
              <a:t>Zdroj: Siemens AG</a:t>
            </a:r>
            <a:endParaRPr lang="cs-CZ" sz="1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34589" y="1329978"/>
            <a:ext cx="9622633" cy="5567078"/>
          </a:xfrm>
        </p:spPr>
        <p:txBody>
          <a:bodyPr/>
          <a:lstStyle/>
          <a:p>
            <a:r>
              <a:rPr lang="cs-CZ" b="1" dirty="0">
                <a:latin typeface="Franklin Gothic Book" panose="020B0503020102020204" pitchFamily="34" charset="0"/>
              </a:rPr>
              <a:t>Návrh konkrétních opatření:</a:t>
            </a:r>
            <a:endParaRPr lang="cs-CZ" dirty="0">
              <a:latin typeface="Franklin Gothic Book" panose="020B0503020102020204" pitchFamily="34" charset="0"/>
            </a:endParaRPr>
          </a:p>
          <a:p>
            <a:r>
              <a:rPr lang="cs-CZ" sz="1800" u="sng" dirty="0" smtClean="0">
                <a:latin typeface="Franklin Gothic Book" panose="020B0503020102020204" pitchFamily="34" charset="0"/>
              </a:rPr>
              <a:t>1</a:t>
            </a:r>
            <a:r>
              <a:rPr lang="cs-CZ" sz="1800" b="1" u="sng" dirty="0" smtClean="0">
                <a:latin typeface="Franklin Gothic Book" panose="020B0503020102020204" pitchFamily="34" charset="0"/>
              </a:rPr>
              <a:t>. </a:t>
            </a:r>
            <a:r>
              <a:rPr lang="cs-CZ" sz="1900" b="1" u="sng" dirty="0" smtClean="0">
                <a:latin typeface="Franklin Gothic Book" panose="020B0503020102020204" pitchFamily="34" charset="0"/>
              </a:rPr>
              <a:t>Definovat budoucí kvalifikace</a:t>
            </a:r>
            <a:r>
              <a:rPr lang="cs-CZ" sz="1900" b="1" dirty="0" smtClean="0">
                <a:latin typeface="Franklin Gothic Book" panose="020B0503020102020204" pitchFamily="34" charset="0"/>
              </a:rPr>
              <a:t> – za maximální věcné podpory sektorových rad identifikovat profese, které zaniknou vzniknou + v jakých odvětvích; definovat typy nových pozic a předběžné kvalifikační standardy (a které lze vycházet ze stávajících PK). Lze předpokládat, že zaniknou některé místa v průmyslu a objeví se nová v sektoru služeb. Sektorové rady je nutné zapojit i do aktivit státu v oblasti kvantitativního předvídání změn na trhu práce.</a:t>
            </a:r>
          </a:p>
          <a:p>
            <a:r>
              <a:rPr lang="cs-CZ" sz="1900" b="1" u="sng" dirty="0" smtClean="0">
                <a:latin typeface="Franklin Gothic Book" panose="020B0503020102020204" pitchFamily="34" charset="0"/>
              </a:rPr>
              <a:t>2. Zlepšování systému rekvalifikací </a:t>
            </a:r>
            <a:r>
              <a:rPr lang="cs-CZ" sz="1900" b="1" dirty="0" smtClean="0">
                <a:latin typeface="Franklin Gothic Book" panose="020B0503020102020204" pitchFamily="34" charset="0"/>
              </a:rPr>
              <a:t>- je třeba vytvořit podmínky pro realizace dlouhodobých rekvalifikací – budou vznikat nové profese a rekvalifikace na ně nemohou probíhat jen v programech dnešního pojetí; pro dlouhé programy s velkým podílem praxe je třeba vytvořit motivující prostředí, aby o ně byl zájem ze strany schopných uchazečů.</a:t>
            </a:r>
          </a:p>
          <a:p>
            <a:r>
              <a:rPr lang="cs-CZ" sz="1900" b="1" u="sng" dirty="0" smtClean="0">
                <a:latin typeface="Franklin Gothic Book" panose="020B0503020102020204" pitchFamily="34" charset="0"/>
              </a:rPr>
              <a:t>3. Certifikát „dobrá škola</a:t>
            </a:r>
            <a:r>
              <a:rPr lang="cs-CZ" sz="1900" b="1" dirty="0" smtClean="0">
                <a:latin typeface="Franklin Gothic Book" panose="020B0503020102020204" pitchFamily="34" charset="0"/>
              </a:rPr>
              <a:t>“ – ve spolupráci se sekcí vzdělávání navrhneme systém ocenění škol/školních vzdělávacích programů, kde dochází k příkladnému propojení firem a škol, kde školy </a:t>
            </a:r>
            <a:r>
              <a:rPr lang="cs-CZ" sz="1900" b="1" dirty="0" err="1" smtClean="0">
                <a:latin typeface="Franklin Gothic Book" panose="020B0503020102020204" pitchFamily="34" charset="0"/>
              </a:rPr>
              <a:t>dokáží</a:t>
            </a:r>
            <a:r>
              <a:rPr lang="cs-CZ" sz="1900" b="1" dirty="0" smtClean="0">
                <a:latin typeface="Franklin Gothic Book" panose="020B0503020102020204" pitchFamily="34" charset="0"/>
              </a:rPr>
              <a:t> reagovat na změny Průmyslu 4.0; dobré hodnocení školního programu ze strany zaměstnavatelů a podnikatelů může přitáhnout další firmy ke spolupráci, pomoci získat škole stipendia pro žáky, praxi v moderních provozech a podobně. Díky tomu získat více zájemců o studium. Tržní mechanismy tak mohou pomoci dobře vedeným školám a odstranit ze systému nekvalitní.</a:t>
            </a:r>
            <a:endParaRPr lang="cs-CZ" sz="1900" b="1" dirty="0">
              <a:effectLst/>
              <a:latin typeface="Franklin Gothic Book" panose="020B0503020102020204" pitchFamily="34" charset="0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294967295"/>
          </p:nvPr>
        </p:nvSpPr>
        <p:spPr>
          <a:xfrm>
            <a:off x="10030370" y="6897056"/>
            <a:ext cx="616139" cy="397066"/>
          </a:xfrm>
          <a:prstGeom prst="rect">
            <a:avLst/>
          </a:prstGeom>
        </p:spPr>
        <p:txBody>
          <a:bodyPr lIns="104269" tIns="52135" rIns="104269" bIns="52135"/>
          <a:lstStyle/>
          <a:p>
            <a:pPr>
              <a:defRPr/>
            </a:pPr>
            <a:fld id="{94F62C7C-3DA4-4D3E-BE83-B5963B5C6D19}" type="slidenum">
              <a:rPr lang="cs-CZ" smtClean="0"/>
              <a:pPr>
                <a:defRPr/>
              </a:pPr>
              <a:t>3</a:t>
            </a:fld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534590" y="249858"/>
            <a:ext cx="9622632" cy="936104"/>
          </a:xfrm>
        </p:spPr>
        <p:txBody>
          <a:bodyPr/>
          <a:lstStyle/>
          <a:p>
            <a:r>
              <a:rPr lang="cs-CZ" sz="3200" dirty="0" smtClean="0">
                <a:latin typeface="Franklin Gothic Heavy"/>
              </a:rPr>
              <a:t>Průmysl 4.0 </a:t>
            </a:r>
            <a:r>
              <a:rPr lang="cs-CZ" sz="3200" dirty="0" smtClean="0">
                <a:latin typeface="Franklin Gothic Heavy"/>
              </a:rPr>
              <a:t>– </a:t>
            </a:r>
            <a:r>
              <a:rPr lang="cs-CZ" sz="3200" dirty="0" err="1" smtClean="0">
                <a:latin typeface="Franklin Gothic Heavy"/>
              </a:rPr>
              <a:t>HKČR</a:t>
            </a:r>
            <a:r>
              <a:rPr lang="cs-CZ" sz="3200" dirty="0" smtClean="0">
                <a:latin typeface="Franklin Gothic Heavy"/>
              </a:rPr>
              <a:t> </a:t>
            </a:r>
            <a:endParaRPr lang="cs-CZ" sz="3200" dirty="0">
              <a:latin typeface="Franklin Gothic Heavy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5976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/>
              <a:t> </a:t>
            </a:r>
            <a:endParaRPr lang="cs-CZ" sz="3800" dirty="0" smtClean="0"/>
          </a:p>
          <a:p>
            <a:endParaRPr lang="cs-CZ" sz="2900" dirty="0" smtClean="0"/>
          </a:p>
          <a:p>
            <a:endParaRPr lang="cs-CZ" dirty="0"/>
          </a:p>
        </p:txBody>
      </p:sp>
      <p:sp>
        <p:nvSpPr>
          <p:cNvPr id="2" name="Zástupný symbol pro text 1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</p:txBody>
      </p:sp>
      <p:sp>
        <p:nvSpPr>
          <p:cNvPr id="6" name="Nadpis 5"/>
          <p:cNvSpPr>
            <a:spLocks noGrp="1"/>
          </p:cNvSpPr>
          <p:nvPr>
            <p:ph type="ctrTitle" idx="4294967295"/>
          </p:nvPr>
        </p:nvSpPr>
        <p:spPr>
          <a:xfrm>
            <a:off x="665386" y="321866"/>
            <a:ext cx="8566671" cy="1032022"/>
          </a:xfrm>
        </p:spPr>
        <p:txBody>
          <a:bodyPr/>
          <a:lstStyle/>
          <a:p>
            <a:r>
              <a:rPr lang="cs-CZ" sz="3200" b="1" dirty="0" smtClean="0">
                <a:latin typeface="Franklin Gothic Heavy" pitchFamily="34" charset="0"/>
              </a:rPr>
              <a:t>Kvalifikační model </a:t>
            </a:r>
            <a:r>
              <a:rPr lang="cs-CZ" sz="3200" b="1" dirty="0">
                <a:latin typeface="Franklin Gothic Heavy" pitchFamily="34" charset="0"/>
              </a:rPr>
              <a:t>vzdělávání </a:t>
            </a:r>
            <a:br>
              <a:rPr lang="cs-CZ" sz="3200" b="1" dirty="0">
                <a:latin typeface="Franklin Gothic Heavy" pitchFamily="34" charset="0"/>
              </a:rPr>
            </a:br>
            <a:endParaRPr lang="cs-CZ" sz="3200" b="1" dirty="0">
              <a:latin typeface="Franklin Gothic Heavy" pitchFamily="34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737394" y="2122066"/>
            <a:ext cx="9009064" cy="3887349"/>
          </a:xfrm>
          <a:prstGeom prst="rect">
            <a:avLst/>
          </a:prstGeom>
        </p:spPr>
        <p:txBody>
          <a:bodyPr wrap="square" lIns="104269" tIns="52135" rIns="104269" bIns="52135">
            <a:spAutoFit/>
          </a:bodyPr>
          <a:lstStyle/>
          <a:p>
            <a:pPr algn="just">
              <a:spcAft>
                <a:spcPts val="0"/>
              </a:spcAft>
            </a:pPr>
            <a:r>
              <a:rPr lang="cs-CZ" sz="3200" b="1" dirty="0">
                <a:solidFill>
                  <a:srgbClr val="002060"/>
                </a:solidFill>
                <a:latin typeface="Franklin Gothic Medium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Kvalifikační model vzdělávání</a:t>
            </a:r>
            <a:r>
              <a:rPr lang="cs-CZ" sz="3200" dirty="0">
                <a:solidFill>
                  <a:srgbClr val="002060"/>
                </a:solidFill>
                <a:latin typeface="Franklin Gothic Medium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je koncept, který přináší vyšší propojení vzdělávání a zaměstnatelnosti pomocí vytvoření takových podmínek, kdy získání, udržování a obnovování konkrétní kvalifikace bude přirozenou a nedílnou součástí studijního a profesního života </a:t>
            </a:r>
            <a:r>
              <a:rPr lang="cs-CZ" sz="3200" dirty="0" smtClean="0">
                <a:latin typeface="Franklin Gothic Book"/>
                <a:ea typeface="MS Mincho" panose="02020609040205080304" pitchFamily="49" charset="-128"/>
                <a:cs typeface="Times New Roman" panose="02020603050405020304" pitchFamily="18" charset="0"/>
              </a:rPr>
              <a:t>je</a:t>
            </a:r>
          </a:p>
          <a:p>
            <a:pPr algn="just">
              <a:spcAft>
                <a:spcPts val="0"/>
              </a:spcAft>
            </a:pPr>
            <a:endParaRPr lang="cs-CZ" sz="3200" dirty="0">
              <a:latin typeface="Franklin Gothic Book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cs-CZ" sz="3200" dirty="0" err="1" smtClean="0">
                <a:latin typeface="Franklin Gothic Book"/>
                <a:ea typeface="MS Mincho" panose="02020609040205080304" pitchFamily="49" charset="-128"/>
                <a:cs typeface="Times New Roman" panose="02020603050405020304" pitchFamily="18" charset="0"/>
              </a:rPr>
              <a:t>dnotlivce</a:t>
            </a:r>
            <a:r>
              <a:rPr lang="cs-CZ" sz="3200" dirty="0">
                <a:latin typeface="Franklin Gothic Book"/>
                <a:ea typeface="MS Mincho" panose="02020609040205080304" pitchFamily="49" charset="-128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1792000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pokladni.pn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440466" y="4016276"/>
            <a:ext cx="3873055" cy="2447473"/>
          </a:xfrm>
          <a:prstGeom prst="rect">
            <a:avLst/>
          </a:prstGeom>
        </p:spPr>
      </p:pic>
      <p:sp>
        <p:nvSpPr>
          <p:cNvPr id="2" name="Zástupný symbol pro text 1"/>
          <p:cNvSpPr>
            <a:spLocks noGrp="1"/>
          </p:cNvSpPr>
          <p:nvPr>
            <p:ph type="body" sz="quarter" idx="10"/>
          </p:nvPr>
        </p:nvSpPr>
        <p:spPr>
          <a:xfrm>
            <a:off x="1097434" y="1850640"/>
            <a:ext cx="9097674" cy="5167970"/>
          </a:xfrm>
        </p:spPr>
        <p:txBody>
          <a:bodyPr>
            <a:normAutofit fontScale="47500" lnSpcReduction="20000"/>
          </a:bodyPr>
          <a:lstStyle/>
          <a:p>
            <a:pPr lvl="0">
              <a:buNone/>
            </a:pPr>
            <a:r>
              <a:rPr lang="cs-CZ" sz="5100" dirty="0" smtClean="0">
                <a:latin typeface="Franklin Gothic Medium" pitchFamily="34" charset="0"/>
              </a:rPr>
              <a:t>PŘÍČINY:</a:t>
            </a:r>
          </a:p>
          <a:p>
            <a:pPr>
              <a:buFont typeface="Arial" pitchFamily="34" charset="0"/>
              <a:buChar char="•"/>
            </a:pPr>
            <a:r>
              <a:rPr lang="cs-CZ" sz="5100" dirty="0">
                <a:latin typeface="Franklin Gothic Medium" pitchFamily="34" charset="0"/>
              </a:rPr>
              <a:t>chybějící vazba praktické výuky na konkrétní firmy;</a:t>
            </a:r>
          </a:p>
          <a:p>
            <a:pPr>
              <a:buFont typeface="Arial" pitchFamily="34" charset="0"/>
              <a:buChar char="•"/>
            </a:pPr>
            <a:r>
              <a:rPr lang="cs-CZ" sz="5100" dirty="0">
                <a:latin typeface="Franklin Gothic Medium" pitchFamily="34" charset="0"/>
              </a:rPr>
              <a:t>nedostatečná vybavenost škol pro praktickou výuku</a:t>
            </a:r>
          </a:p>
          <a:p>
            <a:pPr>
              <a:buFont typeface="Arial" pitchFamily="34" charset="0"/>
              <a:buChar char="•"/>
            </a:pPr>
            <a:r>
              <a:rPr lang="cs-CZ" sz="5100" dirty="0">
                <a:latin typeface="Franklin Gothic Medium" pitchFamily="34" charset="0"/>
              </a:rPr>
              <a:t>nedostatečná motivace ke studiu počátečního vzdělávání v technických, resp. průmyslových </a:t>
            </a:r>
            <a:r>
              <a:rPr lang="cs-CZ" sz="5100" dirty="0" smtClean="0">
                <a:latin typeface="Franklin Gothic Medium" pitchFamily="34" charset="0"/>
              </a:rPr>
              <a:t>oborech a to </a:t>
            </a:r>
            <a:r>
              <a:rPr lang="cs-CZ" sz="5100" dirty="0">
                <a:latin typeface="Franklin Gothic Medium" pitchFamily="34" charset="0"/>
              </a:rPr>
              <a:t>jak žáků ZŠ, tak jejich rodičů; </a:t>
            </a:r>
          </a:p>
          <a:p>
            <a:pPr lvl="0">
              <a:buNone/>
            </a:pPr>
            <a:endParaRPr lang="cs-CZ" sz="5100" dirty="0" smtClean="0">
              <a:latin typeface="Franklin Gothic Medium" pitchFamily="34" charset="0"/>
            </a:endParaRPr>
          </a:p>
          <a:p>
            <a:pPr lvl="0">
              <a:buNone/>
            </a:pPr>
            <a:r>
              <a:rPr lang="cs-CZ" sz="5100" dirty="0" smtClean="0">
                <a:latin typeface="Franklin Gothic Medium" pitchFamily="34" charset="0"/>
              </a:rPr>
              <a:t>HROZBY:</a:t>
            </a:r>
          </a:p>
          <a:p>
            <a:pPr lvl="0">
              <a:buFont typeface="Arial" pitchFamily="34" charset="0"/>
              <a:buChar char="•"/>
            </a:pPr>
            <a:r>
              <a:rPr lang="cs-CZ" sz="5100" dirty="0" smtClean="0">
                <a:latin typeface="Franklin Gothic Medium" pitchFamily="34" charset="0"/>
              </a:rPr>
              <a:t>odchod silné generace technicky vzdělané pracovní síly do důchodu </a:t>
            </a:r>
          </a:p>
          <a:p>
            <a:pPr lvl="0">
              <a:buFont typeface="Arial" pitchFamily="34" charset="0"/>
              <a:buChar char="•"/>
            </a:pPr>
            <a:r>
              <a:rPr lang="cs-CZ" sz="5100" dirty="0" smtClean="0">
                <a:latin typeface="Franklin Gothic Medium" pitchFamily="34" charset="0"/>
              </a:rPr>
              <a:t>nedostatek kvalifikované pracovní síly pro realizaci nových zakázek</a:t>
            </a:r>
            <a:r>
              <a:rPr lang="cs-CZ" sz="5100" dirty="0">
                <a:latin typeface="Franklin Gothic Medium" pitchFamily="34" charset="0"/>
              </a:rPr>
              <a:t> </a:t>
            </a:r>
            <a:r>
              <a:rPr lang="cs-CZ" sz="5100" dirty="0" smtClean="0">
                <a:latin typeface="Franklin Gothic Medium" pitchFamily="34" charset="0"/>
              </a:rPr>
              <a:t>a nových investic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1"/>
          </p:nvPr>
        </p:nvSpPr>
        <p:spPr>
          <a:xfrm>
            <a:off x="1097434" y="393874"/>
            <a:ext cx="9361040" cy="1296144"/>
          </a:xfrm>
        </p:spPr>
        <p:txBody>
          <a:bodyPr/>
          <a:lstStyle/>
          <a:p>
            <a:r>
              <a:rPr lang="cs-CZ" sz="3200" dirty="0" smtClean="0"/>
              <a:t>Propad úrovně  i počtu absolventů počátečního vzdělávání   v technických oborec</a:t>
            </a:r>
            <a:r>
              <a:rPr lang="cs-CZ" sz="2800" dirty="0" smtClean="0"/>
              <a:t>h</a:t>
            </a:r>
            <a:endParaRPr lang="cs-CZ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34590" y="1707684"/>
            <a:ext cx="9694734" cy="4814769"/>
          </a:xfrm>
        </p:spPr>
        <p:txBody>
          <a:bodyPr/>
          <a:lstStyle/>
          <a:p>
            <a:pPr marL="0" indent="0"/>
            <a:endParaRPr lang="cs-CZ" dirty="0" smtClean="0"/>
          </a:p>
          <a:p>
            <a:pPr marL="521345" indent="-521345">
              <a:buFont typeface="+mj-lt"/>
              <a:buAutoNum type="arabicPeriod"/>
            </a:pPr>
            <a:r>
              <a:rPr lang="cs-CZ" sz="2700" dirty="0" smtClean="0">
                <a:latin typeface="Franklin Gothic Medium" pitchFamily="34" charset="0"/>
              </a:rPr>
              <a:t>Predikovat kvalifikační potřeby na trhu práce, jako základ pro změny v soustavě oborů vzdělávání</a:t>
            </a:r>
          </a:p>
          <a:p>
            <a:pPr marL="521345" indent="-521345">
              <a:buFont typeface="+mj-lt"/>
              <a:buAutoNum type="arabicPeriod"/>
            </a:pPr>
            <a:r>
              <a:rPr lang="cs-CZ" sz="2700" dirty="0" smtClean="0">
                <a:latin typeface="Franklin Gothic Medium" pitchFamily="34" charset="0"/>
              </a:rPr>
              <a:t>Usilovat o zvýšení zájmu o potřebné obory SŠ -  spolupráce škol, firem, rodičů a žáků ZŠ</a:t>
            </a:r>
          </a:p>
          <a:p>
            <a:pPr marL="521345" indent="-521345">
              <a:buFont typeface="+mj-lt"/>
              <a:buAutoNum type="arabicPeriod"/>
            </a:pPr>
            <a:r>
              <a:rPr lang="cs-CZ" sz="2700" dirty="0" smtClean="0">
                <a:latin typeface="Franklin Gothic Medium" pitchFamily="34" charset="0"/>
              </a:rPr>
              <a:t>Přenést praxi (výcvik) ve 2.a 3. ročníku SŠ do firem, více využívat stipendia, nebo platby za produktivní práci, zajistit dopravní obslužnost (kraje)</a:t>
            </a:r>
          </a:p>
          <a:p>
            <a:pPr marL="521345" indent="-521345">
              <a:buFont typeface="+mj-lt"/>
              <a:buAutoNum type="arabicPeriod"/>
            </a:pPr>
            <a:r>
              <a:rPr lang="cs-CZ" sz="2700" dirty="0" smtClean="0">
                <a:latin typeface="Franklin Gothic Medium" pitchFamily="34" charset="0"/>
              </a:rPr>
              <a:t>Využívat systém celoživotního dalšího vzdělávání založený na Národní soustavě kvalifikací</a:t>
            </a:r>
          </a:p>
          <a:p>
            <a:pPr marL="456177" lvl="2" indent="0"/>
            <a:endParaRPr lang="cs-CZ" sz="2500" dirty="0"/>
          </a:p>
          <a:p>
            <a:pPr marL="521345" lvl="1" indent="-521345">
              <a:buFont typeface="+mj-lt"/>
              <a:buAutoNum type="arabicPeriod" startAt="3"/>
            </a:pPr>
            <a:endParaRPr lang="cs-CZ" sz="2700" dirty="0" smtClean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294967295"/>
          </p:nvPr>
        </p:nvSpPr>
        <p:spPr>
          <a:xfrm>
            <a:off x="10030370" y="6897056"/>
            <a:ext cx="616139" cy="397066"/>
          </a:xfrm>
          <a:prstGeom prst="rect">
            <a:avLst/>
          </a:prstGeom>
        </p:spPr>
        <p:txBody>
          <a:bodyPr lIns="104269" tIns="52135" rIns="104269" bIns="52135"/>
          <a:lstStyle/>
          <a:p>
            <a:pPr>
              <a:defRPr/>
            </a:pPr>
            <a:fld id="{94F62C7C-3DA4-4D3E-BE83-B5963B5C6D19}" type="slidenum">
              <a:rPr lang="cs-CZ" smtClean="0"/>
              <a:pPr>
                <a:defRPr/>
              </a:pPr>
              <a:t>6</a:t>
            </a:fld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534591" y="753914"/>
            <a:ext cx="9622632" cy="936104"/>
          </a:xfrm>
        </p:spPr>
        <p:txBody>
          <a:bodyPr/>
          <a:lstStyle/>
          <a:p>
            <a:r>
              <a:rPr lang="cs-CZ" sz="3200" dirty="0" smtClean="0">
                <a:latin typeface="Franklin Gothic Heavy"/>
              </a:rPr>
              <a:t>Průmysl</a:t>
            </a:r>
            <a:r>
              <a:rPr lang="cs-CZ" sz="3200" dirty="0">
                <a:latin typeface="Franklin Gothic Heavy"/>
              </a:rPr>
              <a:t>, ale i další sektory budou </a:t>
            </a:r>
            <a:r>
              <a:rPr lang="cs-CZ" sz="3200" dirty="0" smtClean="0">
                <a:latin typeface="Franklin Gothic Heavy"/>
              </a:rPr>
              <a:t>trpět </a:t>
            </a:r>
            <a:r>
              <a:rPr lang="cs-CZ" sz="3200" dirty="0">
                <a:latin typeface="Franklin Gothic Heavy"/>
              </a:rPr>
              <a:t>nedostatkem kvalifikovaných lidí. Co s tím?</a:t>
            </a:r>
            <a:br>
              <a:rPr lang="cs-CZ" sz="3200" dirty="0">
                <a:latin typeface="Franklin Gothic Heavy"/>
              </a:rPr>
            </a:br>
            <a:endParaRPr lang="cs-CZ" sz="3200" dirty="0">
              <a:latin typeface="Franklin Gothic Heavy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1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images.jp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9604124">
            <a:off x="758040" y="4212930"/>
            <a:ext cx="1324642" cy="809807"/>
          </a:xfrm>
          <a:prstGeom prst="rect">
            <a:avLst/>
          </a:prstGeom>
        </p:spPr>
      </p:pic>
      <p:pic>
        <p:nvPicPr>
          <p:cNvPr id="4" name="Obrázek 3" descr="pokladni.png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440466" y="4016276"/>
            <a:ext cx="3873055" cy="2447473"/>
          </a:xfrm>
          <a:prstGeom prst="rect">
            <a:avLst/>
          </a:prstGeom>
        </p:spPr>
      </p:pic>
      <p:sp>
        <p:nvSpPr>
          <p:cNvPr id="2" name="Zástupný symbol pro text 1"/>
          <p:cNvSpPr>
            <a:spLocks noGrp="1"/>
          </p:cNvSpPr>
          <p:nvPr>
            <p:ph type="body" sz="quarter" idx="10"/>
          </p:nvPr>
        </p:nvSpPr>
        <p:spPr>
          <a:xfrm>
            <a:off x="294095" y="1906042"/>
            <a:ext cx="9849938" cy="5184576"/>
          </a:xfrm>
        </p:spPr>
        <p:txBody>
          <a:bodyPr>
            <a:normAutofit fontScale="32500" lnSpcReduction="20000"/>
          </a:bodyPr>
          <a:lstStyle/>
          <a:p>
            <a:pPr lvl="0">
              <a:buFont typeface="Arial" pitchFamily="34" charset="0"/>
              <a:buChar char="•"/>
            </a:pPr>
            <a:r>
              <a:rPr lang="cs-CZ" sz="7300" dirty="0" smtClean="0">
                <a:latin typeface="Franklin Gothic Medium" pitchFamily="34" charset="0"/>
              </a:rPr>
              <a:t>budou mít podíl na schvalování soustavy oborů vzdělání</a:t>
            </a:r>
          </a:p>
          <a:p>
            <a:pPr lvl="0">
              <a:buFont typeface="Arial" pitchFamily="34" charset="0"/>
              <a:buChar char="•"/>
            </a:pPr>
            <a:r>
              <a:rPr lang="cs-CZ" sz="7300" dirty="0" smtClean="0">
                <a:latin typeface="Franklin Gothic Medium" pitchFamily="34" charset="0"/>
              </a:rPr>
              <a:t>budou se podílet na rozhodování o tom, jaké obory vzdělání a v jakých počtech budou otevírány v daném školním roce</a:t>
            </a:r>
          </a:p>
          <a:p>
            <a:pPr lvl="0">
              <a:buFont typeface="Arial" pitchFamily="34" charset="0"/>
              <a:buChar char="•"/>
            </a:pPr>
            <a:r>
              <a:rPr lang="cs-CZ" sz="7300" dirty="0">
                <a:latin typeface="Franklin Gothic Medium" pitchFamily="34" charset="0"/>
              </a:rPr>
              <a:t>b</a:t>
            </a:r>
            <a:r>
              <a:rPr lang="cs-CZ" sz="7300" dirty="0" smtClean="0">
                <a:latin typeface="Franklin Gothic Medium" pitchFamily="34" charset="0"/>
              </a:rPr>
              <a:t>udou určovat obsah praxe (výcviku) žáků v rámci rámcových vzdělávacích programů a školních vzdělávacích programů středních odborných učilišť a středních odborných škol</a:t>
            </a:r>
          </a:p>
          <a:p>
            <a:pPr lvl="0">
              <a:buFont typeface="Arial" pitchFamily="34" charset="0"/>
              <a:buChar char="•"/>
            </a:pPr>
            <a:r>
              <a:rPr lang="cs-CZ" sz="7300" dirty="0">
                <a:latin typeface="Franklin Gothic Medium" pitchFamily="34" charset="0"/>
              </a:rPr>
              <a:t>b</a:t>
            </a:r>
            <a:r>
              <a:rPr lang="cs-CZ" sz="7300" dirty="0" smtClean="0">
                <a:latin typeface="Franklin Gothic Medium" pitchFamily="34" charset="0"/>
              </a:rPr>
              <a:t>udou nezastupitelně spolupracovat na definici obsahu vzdělávání z hlediska teorie odborných předmětů</a:t>
            </a:r>
          </a:p>
          <a:p>
            <a:pPr lvl="0">
              <a:buFont typeface="Arial" pitchFamily="34" charset="0"/>
              <a:buChar char="•"/>
            </a:pPr>
            <a:r>
              <a:rPr lang="cs-CZ" sz="7300" dirty="0">
                <a:latin typeface="Franklin Gothic Medium" pitchFamily="34" charset="0"/>
              </a:rPr>
              <a:t>b</a:t>
            </a:r>
            <a:r>
              <a:rPr lang="cs-CZ" sz="7300" dirty="0" smtClean="0">
                <a:latin typeface="Franklin Gothic Medium" pitchFamily="34" charset="0"/>
              </a:rPr>
              <a:t>ude jim svěřena praxe (výcvik) ve 2. a 3. ročnících SOU a SOŠ, projeví-li o ni zájem (při splnění organizačních podmínek)</a:t>
            </a:r>
          </a:p>
          <a:p>
            <a:pPr lvl="0">
              <a:buFont typeface="Arial" pitchFamily="34" charset="0"/>
              <a:buChar char="•"/>
            </a:pPr>
            <a:r>
              <a:rPr lang="cs-CZ" sz="7300" dirty="0" smtClean="0">
                <a:latin typeface="Franklin Gothic Medium" pitchFamily="34" charset="0"/>
              </a:rPr>
              <a:t>budou se účastnit všech praktických zkoušek v průběhu studia</a:t>
            </a:r>
          </a:p>
          <a:p>
            <a:pPr lvl="0">
              <a:buFont typeface="Arial" pitchFamily="34" charset="0"/>
              <a:buChar char="•"/>
            </a:pPr>
            <a:r>
              <a:rPr lang="cs-CZ" sz="7300" dirty="0">
                <a:latin typeface="Franklin Gothic Medium" pitchFamily="34" charset="0"/>
              </a:rPr>
              <a:t>t</a:t>
            </a:r>
            <a:r>
              <a:rPr lang="cs-CZ" sz="7300" dirty="0" smtClean="0">
                <a:latin typeface="Franklin Gothic Medium" pitchFamily="34" charset="0"/>
              </a:rPr>
              <a:t>i zaměstnavatelé, kteří vstoupí do kvalifikačního modelu, budou státem podpořeni (např. daňově)</a:t>
            </a:r>
            <a:endParaRPr lang="cs-CZ" sz="5600" i="1" dirty="0" smtClean="0">
              <a:latin typeface="Franklin Gothic Medium" pitchFamily="34" charset="0"/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1"/>
          </p:nvPr>
        </p:nvSpPr>
        <p:spPr>
          <a:xfrm>
            <a:off x="305346" y="393874"/>
            <a:ext cx="10001546" cy="1194133"/>
          </a:xfrm>
        </p:spPr>
        <p:txBody>
          <a:bodyPr/>
          <a:lstStyle/>
          <a:p>
            <a:r>
              <a:rPr lang="cs-CZ" sz="3200" dirty="0" smtClean="0"/>
              <a:t>Předpokládaná role zaměstnavatelů</a:t>
            </a:r>
          </a:p>
          <a:p>
            <a:r>
              <a:rPr lang="cs-CZ" sz="3200" dirty="0"/>
              <a:t>v</a:t>
            </a:r>
            <a:r>
              <a:rPr lang="cs-CZ" sz="3200" dirty="0" smtClean="0"/>
              <a:t> Kvalifikačním modelu vzdělávání</a:t>
            </a:r>
            <a:endParaRPr lang="cs-CZ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0"/>
          </p:nvPr>
        </p:nvSpPr>
        <p:spPr>
          <a:xfrm>
            <a:off x="953418" y="1329978"/>
            <a:ext cx="9577064" cy="5760640"/>
          </a:xfrm>
        </p:spPr>
        <p:txBody>
          <a:bodyPr>
            <a:normAutofit fontScale="25000" lnSpcReduction="20000"/>
          </a:bodyPr>
          <a:lstStyle/>
          <a:p>
            <a:pPr>
              <a:buFont typeface="Arial" pitchFamily="34" charset="0"/>
              <a:buChar char="•"/>
            </a:pPr>
            <a:endParaRPr lang="cs-CZ" sz="7300" dirty="0" smtClean="0"/>
          </a:p>
          <a:p>
            <a:pPr lvl="0">
              <a:buFont typeface="Arial" pitchFamily="34" charset="0"/>
              <a:buChar char="•"/>
            </a:pPr>
            <a:r>
              <a:rPr lang="cs-CZ" sz="7300" b="1" dirty="0" smtClean="0">
                <a:latin typeface="Franklin Gothic Medium" pitchFamily="34" charset="0"/>
              </a:rPr>
              <a:t>předškolní vzdělávání:</a:t>
            </a:r>
          </a:p>
          <a:p>
            <a:pPr lvl="1">
              <a:buFont typeface="Arial" pitchFamily="34" charset="0"/>
              <a:buChar char="•"/>
            </a:pPr>
            <a:r>
              <a:rPr lang="cs-CZ" sz="7300" dirty="0">
                <a:latin typeface="Franklin Gothic Medium" pitchFamily="34" charset="0"/>
              </a:rPr>
              <a:t>m</a:t>
            </a:r>
            <a:r>
              <a:rPr lang="cs-CZ" sz="7300" dirty="0" smtClean="0">
                <a:latin typeface="Franklin Gothic Medium" pitchFamily="34" charset="0"/>
              </a:rPr>
              <a:t>anuální zručnost – stavebnice rozvíjející hrubou motoriku, radost z vlastní tvorby</a:t>
            </a:r>
          </a:p>
          <a:p>
            <a:pPr lvl="0">
              <a:buFont typeface="Arial" pitchFamily="34" charset="0"/>
              <a:buChar char="•"/>
            </a:pPr>
            <a:r>
              <a:rPr lang="cs-CZ" sz="7300" b="1" dirty="0" smtClean="0">
                <a:latin typeface="Franklin Gothic Medium" pitchFamily="34" charset="0"/>
              </a:rPr>
              <a:t>první stupeň základních škol</a:t>
            </a:r>
            <a:r>
              <a:rPr lang="cs-CZ" sz="7300" dirty="0" smtClean="0">
                <a:latin typeface="Franklin Gothic Medium" pitchFamily="34" charset="0"/>
              </a:rPr>
              <a:t>:</a:t>
            </a:r>
          </a:p>
          <a:p>
            <a:pPr lvl="1">
              <a:buFont typeface="Arial" pitchFamily="34" charset="0"/>
              <a:buChar char="•"/>
            </a:pPr>
            <a:r>
              <a:rPr lang="cs-CZ" sz="7300" dirty="0" smtClean="0">
                <a:latin typeface="Franklin Gothic Medium" pitchFamily="34" charset="0"/>
              </a:rPr>
              <a:t>polytechnická výchova - </a:t>
            </a:r>
            <a:r>
              <a:rPr lang="cs-CZ" sz="7300" dirty="0">
                <a:latin typeface="Franklin Gothic Medium" pitchFamily="34" charset="0"/>
              </a:rPr>
              <a:t>stavebnice rozvíjející </a:t>
            </a:r>
            <a:r>
              <a:rPr lang="cs-CZ" sz="7300" dirty="0" smtClean="0">
                <a:latin typeface="Franklin Gothic Medium" pitchFamily="34" charset="0"/>
              </a:rPr>
              <a:t>hrubou, později jemnou  motoriku, schopnost vytvořit produkt fungující v reálném světě, uspokojení z výsledku</a:t>
            </a:r>
          </a:p>
          <a:p>
            <a:pPr lvl="0">
              <a:buFont typeface="Arial" pitchFamily="34" charset="0"/>
              <a:buChar char="•"/>
            </a:pPr>
            <a:r>
              <a:rPr lang="cs-CZ" sz="7300" b="1" dirty="0">
                <a:latin typeface="Franklin Gothic Medium" pitchFamily="34" charset="0"/>
              </a:rPr>
              <a:t>d</a:t>
            </a:r>
            <a:r>
              <a:rPr lang="cs-CZ" sz="7300" b="1" dirty="0" smtClean="0">
                <a:latin typeface="Franklin Gothic Medium" pitchFamily="34" charset="0"/>
              </a:rPr>
              <a:t>ruhý stupeň základních škol:</a:t>
            </a:r>
          </a:p>
          <a:p>
            <a:pPr lvl="1">
              <a:buFont typeface="Arial" pitchFamily="34" charset="0"/>
              <a:buChar char="•"/>
            </a:pPr>
            <a:r>
              <a:rPr lang="cs-CZ" sz="7300" dirty="0" smtClean="0">
                <a:latin typeface="Franklin Gothic Medium" pitchFamily="34" charset="0"/>
              </a:rPr>
              <a:t>polytechnická výchova </a:t>
            </a:r>
            <a:r>
              <a:rPr lang="cs-CZ" sz="7300" dirty="0">
                <a:latin typeface="Franklin Gothic Medium" pitchFamily="34" charset="0"/>
              </a:rPr>
              <a:t>- stavebnice rozvíjející </a:t>
            </a:r>
            <a:r>
              <a:rPr lang="cs-CZ" sz="7300" dirty="0" smtClean="0">
                <a:latin typeface="Franklin Gothic Medium" pitchFamily="34" charset="0"/>
              </a:rPr>
              <a:t>jemnou motoriku – řešení typu vytvoření návrhu  - realizace, dny praxe – celodenní pravidelné návštěvy SOŠ, VOŠ – poznání základů techniky, základy práce v „mezigeneračním prostředí“ (žák – student – učitel)</a:t>
            </a:r>
          </a:p>
          <a:p>
            <a:pPr lvl="1">
              <a:buFont typeface="Arial" pitchFamily="34" charset="0"/>
              <a:buChar char="•"/>
            </a:pPr>
            <a:r>
              <a:rPr lang="cs-CZ" sz="7300" dirty="0">
                <a:latin typeface="Franklin Gothic Medium" pitchFamily="34" charset="0"/>
              </a:rPr>
              <a:t>k</a:t>
            </a:r>
            <a:r>
              <a:rPr lang="cs-CZ" sz="7300" dirty="0" smtClean="0">
                <a:latin typeface="Franklin Gothic Medium" pitchFamily="34" charset="0"/>
              </a:rPr>
              <a:t>ariérové poradenství – osamostatnění, větší časová dotace, povinné exkurze u zaměstnavatelů, propojení s odborníky z praxe</a:t>
            </a:r>
          </a:p>
          <a:p>
            <a:pPr lvl="1">
              <a:buFont typeface="Arial" pitchFamily="34" charset="0"/>
              <a:buChar char="•"/>
            </a:pPr>
            <a:r>
              <a:rPr lang="cs-CZ" sz="7300" dirty="0">
                <a:latin typeface="Franklin Gothic Medium" pitchFamily="34" charset="0"/>
              </a:rPr>
              <a:t>c</a:t>
            </a:r>
            <a:r>
              <a:rPr lang="cs-CZ" sz="7300" dirty="0" smtClean="0">
                <a:latin typeface="Franklin Gothic Medium" pitchFamily="34" charset="0"/>
              </a:rPr>
              <a:t>ílené seznamování rodičů a dětí s prostředím firem</a:t>
            </a:r>
          </a:p>
          <a:p>
            <a:pPr lvl="0">
              <a:buFont typeface="Arial" pitchFamily="34" charset="0"/>
              <a:buChar char="•"/>
            </a:pPr>
            <a:r>
              <a:rPr lang="cs-CZ" sz="7300" b="1" dirty="0" smtClean="0">
                <a:latin typeface="Franklin Gothic Medium" pitchFamily="34" charset="0"/>
              </a:rPr>
              <a:t>SOU a SOŠ:</a:t>
            </a:r>
          </a:p>
          <a:p>
            <a:pPr lvl="1">
              <a:buFont typeface="Arial" pitchFamily="34" charset="0"/>
              <a:buChar char="•"/>
            </a:pPr>
            <a:r>
              <a:rPr lang="cs-CZ" sz="7300" dirty="0">
                <a:latin typeface="Franklin Gothic Medium" pitchFamily="34" charset="0"/>
              </a:rPr>
              <a:t>o</a:t>
            </a:r>
            <a:r>
              <a:rPr lang="cs-CZ" sz="7300" dirty="0" smtClean="0">
                <a:latin typeface="Franklin Gothic Medium" pitchFamily="34" charset="0"/>
              </a:rPr>
              <a:t>dborný výcvik ve 2. a 3. ročnících SOU ve firmách a </a:t>
            </a:r>
            <a:r>
              <a:rPr lang="cs-CZ" sz="7300" dirty="0" err="1" smtClean="0">
                <a:latin typeface="Franklin Gothic Medium" pitchFamily="34" charset="0"/>
              </a:rPr>
              <a:t>nadfiremních</a:t>
            </a:r>
            <a:r>
              <a:rPr lang="cs-CZ" sz="7300" dirty="0" smtClean="0">
                <a:latin typeface="Franklin Gothic Medium" pitchFamily="34" charset="0"/>
              </a:rPr>
              <a:t> střediscích</a:t>
            </a:r>
          </a:p>
          <a:p>
            <a:pPr lvl="1">
              <a:buFont typeface="Arial" pitchFamily="34" charset="0"/>
              <a:buChar char="•"/>
            </a:pPr>
            <a:r>
              <a:rPr lang="cs-CZ" sz="7300" dirty="0" smtClean="0">
                <a:latin typeface="Franklin Gothic Medium" pitchFamily="34" charset="0"/>
              </a:rPr>
              <a:t>stipendia</a:t>
            </a:r>
          </a:p>
          <a:p>
            <a:pPr lvl="1">
              <a:buFont typeface="Arial" pitchFamily="34" charset="0"/>
              <a:buChar char="•"/>
            </a:pPr>
            <a:r>
              <a:rPr lang="cs-CZ" sz="7300" dirty="0" smtClean="0">
                <a:latin typeface="Franklin Gothic Medium" pitchFamily="34" charset="0"/>
              </a:rPr>
              <a:t>praxe v SOŠ ve firmách, projeví-li o ni firmy zájem (při splnění organizačních podmínek)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1"/>
          </p:nvPr>
        </p:nvSpPr>
        <p:spPr>
          <a:xfrm>
            <a:off x="345134" y="207853"/>
            <a:ext cx="10001546" cy="1428159"/>
          </a:xfrm>
        </p:spPr>
        <p:txBody>
          <a:bodyPr/>
          <a:lstStyle/>
          <a:p>
            <a:r>
              <a:rPr lang="cs-CZ" sz="3200" dirty="0" smtClean="0"/>
              <a:t>Předpokládané změny v počátečním vzdělávání </a:t>
            </a:r>
          </a:p>
          <a:p>
            <a:r>
              <a:rPr lang="cs-CZ" sz="3200" dirty="0" smtClean="0"/>
              <a:t>v rámci Kvalifikačního modelu vzdělávání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xmlns="" val="862630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0"/>
          </p:nvPr>
        </p:nvSpPr>
        <p:spPr>
          <a:xfrm>
            <a:off x="496742" y="1401986"/>
            <a:ext cx="9849938" cy="5157240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endParaRPr lang="cs-CZ" sz="7300" dirty="0" smtClean="0"/>
          </a:p>
          <a:p>
            <a:pPr lvl="0">
              <a:buFont typeface="Arial" pitchFamily="34" charset="0"/>
              <a:buChar char="•"/>
            </a:pPr>
            <a:r>
              <a:rPr lang="cs-CZ" sz="5500" dirty="0" smtClean="0"/>
              <a:t>koncepční </a:t>
            </a:r>
            <a:r>
              <a:rPr lang="cs-CZ" sz="5500" dirty="0"/>
              <a:t>propojování počátečního </a:t>
            </a:r>
            <a:r>
              <a:rPr lang="cs-CZ" sz="5500" dirty="0" smtClean="0"/>
              <a:t>a dalšího vzdělávání</a:t>
            </a:r>
          </a:p>
          <a:p>
            <a:pPr>
              <a:buFont typeface="Arial" pitchFamily="34" charset="0"/>
              <a:buChar char="•"/>
            </a:pPr>
            <a:r>
              <a:rPr lang="cs-CZ" sz="5500" dirty="0" smtClean="0"/>
              <a:t>pomoc </a:t>
            </a:r>
            <a:r>
              <a:rPr lang="cs-CZ" sz="5500" dirty="0"/>
              <a:t>školám – možnost poskytování dalšího vzdělávání při nedostatku žáků a stárnutí populace ČR, podpora proti zavírání oborů </a:t>
            </a:r>
          </a:p>
          <a:p>
            <a:pPr>
              <a:buFont typeface="Arial" pitchFamily="34" charset="0"/>
              <a:buChar char="•"/>
            </a:pPr>
            <a:r>
              <a:rPr lang="cs-CZ" sz="5500" dirty="0"/>
              <a:t>v</a:t>
            </a:r>
            <a:r>
              <a:rPr lang="cs-CZ" sz="5500" dirty="0" smtClean="0"/>
              <a:t>ytvoření jednotného, přehledného, </a:t>
            </a:r>
            <a:r>
              <a:rPr lang="cs-CZ" sz="5500" dirty="0"/>
              <a:t>státem </a:t>
            </a:r>
            <a:r>
              <a:rPr lang="cs-CZ" sz="5500" dirty="0" smtClean="0"/>
              <a:t>garantovaného systému celoživotního </a:t>
            </a:r>
            <a:r>
              <a:rPr lang="cs-CZ" sz="5500" dirty="0"/>
              <a:t>učení </a:t>
            </a:r>
            <a:r>
              <a:rPr lang="cs-CZ" sz="5500" dirty="0" smtClean="0"/>
              <a:t>s cílem </a:t>
            </a:r>
            <a:r>
              <a:rPr lang="cs-CZ" sz="5500" dirty="0"/>
              <a:t>harmonizovat, standardizovat výstupy </a:t>
            </a:r>
          </a:p>
          <a:p>
            <a:pPr>
              <a:buFont typeface="Arial" pitchFamily="34" charset="0"/>
              <a:buChar char="•"/>
            </a:pPr>
            <a:r>
              <a:rPr lang="cs-CZ" sz="5500" dirty="0"/>
              <a:t>predikce kvalifikačních potřeb na trhu </a:t>
            </a:r>
            <a:r>
              <a:rPr lang="cs-CZ" sz="5500" dirty="0" smtClean="0"/>
              <a:t>práce jako základ vývoje v oblasti rekvalifikací </a:t>
            </a:r>
            <a:endParaRPr lang="cs-CZ" sz="550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1"/>
          </p:nvPr>
        </p:nvSpPr>
        <p:spPr>
          <a:xfrm>
            <a:off x="345134" y="207853"/>
            <a:ext cx="10001546" cy="1428159"/>
          </a:xfrm>
        </p:spPr>
        <p:txBody>
          <a:bodyPr/>
          <a:lstStyle/>
          <a:p>
            <a:r>
              <a:rPr lang="cs-CZ" sz="3200" b="1" dirty="0" smtClean="0"/>
              <a:t>Předpokládané změny </a:t>
            </a:r>
            <a:r>
              <a:rPr lang="cs-CZ" sz="3200" b="1" dirty="0"/>
              <a:t>v </a:t>
            </a:r>
            <a:r>
              <a:rPr lang="cs-CZ" sz="3200" b="1" dirty="0" smtClean="0"/>
              <a:t>dalším </a:t>
            </a:r>
            <a:r>
              <a:rPr lang="cs-CZ" sz="3200" b="1" dirty="0"/>
              <a:t>vzdělávání </a:t>
            </a:r>
            <a:endParaRPr lang="cs-CZ" sz="3200" b="1" dirty="0" smtClean="0"/>
          </a:p>
          <a:p>
            <a:r>
              <a:rPr lang="cs-CZ" sz="3200" b="1" dirty="0" smtClean="0"/>
              <a:t>v rámci Kvalifikačního </a:t>
            </a:r>
            <a:r>
              <a:rPr lang="cs-CZ" sz="3200" b="1" dirty="0"/>
              <a:t>modelu vzdělávání</a:t>
            </a:r>
          </a:p>
        </p:txBody>
      </p:sp>
    </p:spTree>
    <p:extLst>
      <p:ext uri="{BB962C8B-B14F-4D97-AF65-F5344CB8AC3E}">
        <p14:creationId xmlns:p14="http://schemas.microsoft.com/office/powerpoint/2010/main" xmlns="" val="1324279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HK_CZ_POZADI">
  <a:themeElements>
    <a:clrScheme name="Motiv systému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ystému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Motiv systému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ystému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HK_CZ_POZADI</Template>
  <TotalTime>4209</TotalTime>
  <Words>867</Words>
  <Application>Microsoft Office PowerPoint</Application>
  <PresentationFormat>Vlastní</PresentationFormat>
  <Paragraphs>223</Paragraphs>
  <Slides>12</Slides>
  <Notes>7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3" baseType="lpstr">
      <vt:lpstr>1_HK_CZ_POZADI</vt:lpstr>
      <vt:lpstr>Snímek 1</vt:lpstr>
      <vt:lpstr>Snímek 2</vt:lpstr>
      <vt:lpstr>Průmysl 4.0 – HKČR </vt:lpstr>
      <vt:lpstr>Kvalifikační model vzdělávání  </vt:lpstr>
      <vt:lpstr>Snímek 5</vt:lpstr>
      <vt:lpstr>Průmysl, ale i další sektory budou trpět nedostatkem kvalifikovaných lidí. Co s tím? </vt:lpstr>
      <vt:lpstr>Snímek 7</vt:lpstr>
      <vt:lpstr>Snímek 8</vt:lpstr>
      <vt:lpstr>Snímek 9</vt:lpstr>
      <vt:lpstr>Kvalifikační model vzdělávání  </vt:lpstr>
      <vt:lpstr>NSK v číslech – prověřeno praxí</vt:lpstr>
      <vt:lpstr>NSK – jeden systém pro mnoho příležitostí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prchlik</dc:creator>
  <cp:lastModifiedBy>RN</cp:lastModifiedBy>
  <cp:revision>378</cp:revision>
  <cp:lastPrinted>1601-01-01T00:00:00Z</cp:lastPrinted>
  <dcterms:created xsi:type="dcterms:W3CDTF">2013-04-12T08:11:15Z</dcterms:created>
  <dcterms:modified xsi:type="dcterms:W3CDTF">2016-04-20T16:41:58Z</dcterms:modified>
</cp:coreProperties>
</file>