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rawings/drawing3.xml" ContentType="application/vnd.openxmlformats-officedocument.drawingml.chartshapes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drawings/drawing4.xml" ContentType="application/vnd.openxmlformats-officedocument.drawingml.chartshapes+xml"/>
  <Override PartName="/ppt/charts/chart7.xml" ContentType="application/vnd.openxmlformats-officedocument.drawingml.chart+xml"/>
  <Override PartName="/ppt/theme/themeOverride1.xml" ContentType="application/vnd.openxmlformats-officedocument.themeOverride+xml"/>
  <Override PartName="/ppt/charts/chart8.xml" ContentType="application/vnd.openxmlformats-officedocument.drawingml.chart+xml"/>
  <Override PartName="/ppt/drawings/drawing5.xml" ContentType="application/vnd.openxmlformats-officedocument.drawingml.chartshapes+xml"/>
  <Override PartName="/ppt/charts/chart9.xml" ContentType="application/vnd.openxmlformats-officedocument.drawingml.chart+xml"/>
  <Override PartName="/ppt/theme/themeOverride2.xml" ContentType="application/vnd.openxmlformats-officedocument.themeOverride+xml"/>
  <Override PartName="/ppt/charts/chart10.xml" ContentType="application/vnd.openxmlformats-officedocument.drawingml.chart+xml"/>
  <Override PartName="/ppt/drawings/drawing6.xml" ContentType="application/vnd.openxmlformats-officedocument.drawingml.chartshapes+xml"/>
  <Override PartName="/ppt/charts/chart11.xml" ContentType="application/vnd.openxmlformats-officedocument.drawingml.chart+xml"/>
  <Override PartName="/ppt/theme/themeOverride3.xml" ContentType="application/vnd.openxmlformats-officedocument.themeOverride+xml"/>
  <Override PartName="/ppt/charts/chart12.xml" ContentType="application/vnd.openxmlformats-officedocument.drawingml.chart+xml"/>
  <Override PartName="/ppt/drawings/drawing7.xml" ContentType="application/vnd.openxmlformats-officedocument.drawingml.chartshapes+xml"/>
  <Override PartName="/ppt/charts/chart13.xml" ContentType="application/vnd.openxmlformats-officedocument.drawingml.chart+xml"/>
  <Override PartName="/ppt/theme/themeOverride4.xml" ContentType="application/vnd.openxmlformats-officedocument.themeOverride+xml"/>
  <Override PartName="/ppt/charts/chart14.xml" ContentType="application/vnd.openxmlformats-officedocument.drawingml.chart+xml"/>
  <Override PartName="/ppt/drawings/drawing8.xml" ContentType="application/vnd.openxmlformats-officedocument.drawingml.chartshapes+xml"/>
  <Override PartName="/ppt/charts/chart15.xml" ContentType="application/vnd.openxmlformats-officedocument.drawingml.chart+xml"/>
  <Override PartName="/ppt/theme/themeOverride5.xml" ContentType="application/vnd.openxmlformats-officedocument.themeOverride+xml"/>
  <Override PartName="/ppt/charts/chart16.xml" ContentType="application/vnd.openxmlformats-officedocument.drawingml.chart+xml"/>
  <Override PartName="/ppt/drawings/drawing9.xml" ContentType="application/vnd.openxmlformats-officedocument.drawingml.chartshapes+xml"/>
  <Override PartName="/ppt/charts/chart17.xml" ContentType="application/vnd.openxmlformats-officedocument.drawingml.chart+xml"/>
  <Override PartName="/ppt/theme/themeOverride6.xml" ContentType="application/vnd.openxmlformats-officedocument.themeOverride+xml"/>
  <Override PartName="/ppt/charts/chart18.xml" ContentType="application/vnd.openxmlformats-officedocument.drawingml.chart+xml"/>
  <Override PartName="/ppt/drawings/drawing10.xml" ContentType="application/vnd.openxmlformats-officedocument.drawingml.chartshapes+xml"/>
  <Override PartName="/ppt/charts/chart19.xml" ContentType="application/vnd.openxmlformats-officedocument.drawingml.chart+xml"/>
  <Override PartName="/ppt/theme/themeOverride7.xml" ContentType="application/vnd.openxmlformats-officedocument.themeOverride+xml"/>
  <Override PartName="/ppt/charts/chart20.xml" ContentType="application/vnd.openxmlformats-officedocument.drawingml.chart+xml"/>
  <Override PartName="/ppt/drawings/drawing11.xml" ContentType="application/vnd.openxmlformats-officedocument.drawingml.chartshapes+xml"/>
  <Override PartName="/ppt/charts/chart21.xml" ContentType="application/vnd.openxmlformats-officedocument.drawingml.chart+xml"/>
  <Override PartName="/ppt/theme/themeOverride8.xml" ContentType="application/vnd.openxmlformats-officedocument.themeOverride+xml"/>
  <Override PartName="/ppt/charts/chart22.xml" ContentType="application/vnd.openxmlformats-officedocument.drawingml.chart+xml"/>
  <Override PartName="/ppt/drawings/drawing12.xml" ContentType="application/vnd.openxmlformats-officedocument.drawingml.chartshapes+xml"/>
  <Override PartName="/ppt/charts/chart23.xml" ContentType="application/vnd.openxmlformats-officedocument.drawingml.chart+xml"/>
  <Override PartName="/ppt/theme/themeOverride9.xml" ContentType="application/vnd.openxmlformats-officedocument.themeOverride+xml"/>
  <Override PartName="/ppt/charts/chart24.xml" ContentType="application/vnd.openxmlformats-officedocument.drawingml.chart+xml"/>
  <Override PartName="/ppt/drawings/drawing1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6"/>
  </p:notesMasterIdLst>
  <p:sldIdLst>
    <p:sldId id="258" r:id="rId2"/>
    <p:sldId id="320" r:id="rId3"/>
    <p:sldId id="329" r:id="rId4"/>
    <p:sldId id="322" r:id="rId5"/>
    <p:sldId id="319" r:id="rId6"/>
    <p:sldId id="325" r:id="rId7"/>
    <p:sldId id="328" r:id="rId8"/>
    <p:sldId id="297" r:id="rId9"/>
    <p:sldId id="307" r:id="rId10"/>
    <p:sldId id="330" r:id="rId11"/>
    <p:sldId id="331" r:id="rId12"/>
    <p:sldId id="332" r:id="rId13"/>
    <p:sldId id="335" r:id="rId14"/>
    <p:sldId id="334" r:id="rId15"/>
    <p:sldId id="333" r:id="rId16"/>
    <p:sldId id="336" r:id="rId17"/>
    <p:sldId id="337" r:id="rId18"/>
    <p:sldId id="339" r:id="rId19"/>
    <p:sldId id="338" r:id="rId20"/>
    <p:sldId id="341" r:id="rId21"/>
    <p:sldId id="290" r:id="rId22"/>
    <p:sldId id="340" r:id="rId23"/>
    <p:sldId id="289" r:id="rId24"/>
    <p:sldId id="327" r:id="rId2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Ivana\Desktop\TD\Absolventi%202014.xlsx" TargetMode="Externa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oleObject" Target="file:///C:\Users\Ivana\Desktop\TD\Absolventi%202014.xlsx" TargetMode="Externa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kosanova\Desktop\TD%202016\Absolventi%202015.xlsx" TargetMode="External"/><Relationship Id="rId1" Type="http://schemas.openxmlformats.org/officeDocument/2006/relationships/themeOverride" Target="../theme/themeOverride3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oleObject" Target="file:///C:\Users\Ivana\Desktop\TD\Absolventi%202014.xlsx" TargetMode="Externa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kosanova\Desktop\TD%202016\Absolventi%202015.xlsx" TargetMode="External"/><Relationship Id="rId1" Type="http://schemas.openxmlformats.org/officeDocument/2006/relationships/themeOverride" Target="../theme/themeOverride4.xm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oleObject" Target="file:///C:\Users\Ivana\Desktop\TD\Absolventi%202014.xlsx" TargetMode="Externa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kosanova\Desktop\TD%202016\Absolventi%202015.xlsx" TargetMode="External"/><Relationship Id="rId1" Type="http://schemas.openxmlformats.org/officeDocument/2006/relationships/themeOverride" Target="../theme/themeOverride5.xml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9.xml"/><Relationship Id="rId1" Type="http://schemas.openxmlformats.org/officeDocument/2006/relationships/oleObject" Target="file:///C:\Users\Ivana\Desktop\TD\Absolventi%202014.xlsx" TargetMode="External"/></Relationships>
</file>

<file path=ppt/charts/_rels/chart17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kosanova\Desktop\TD%202016\Absolventi%202015.xlsx" TargetMode="External"/><Relationship Id="rId1" Type="http://schemas.openxmlformats.org/officeDocument/2006/relationships/themeOverride" Target="../theme/themeOverride6.xml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0.xml"/><Relationship Id="rId1" Type="http://schemas.openxmlformats.org/officeDocument/2006/relationships/oleObject" Target="file:///C:\Users\Ivana\Desktop\TD\Absolventi%202014.xlsx" TargetMode="External"/></Relationships>
</file>

<file path=ppt/charts/_rels/chart19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kosanova\Desktop\TD%202016\Absolventi%202015.xlsx" TargetMode="External"/><Relationship Id="rId1" Type="http://schemas.openxmlformats.org/officeDocument/2006/relationships/themeOverride" Target="../theme/themeOverride7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Ivana\Desktop\TD\Absolventi%202014.xlsx" TargetMode="External"/></Relationships>
</file>

<file path=ppt/charts/_rels/chart2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1.xml"/><Relationship Id="rId1" Type="http://schemas.openxmlformats.org/officeDocument/2006/relationships/oleObject" Target="file:///C:\Users\Ivana\Desktop\TD\Absolventi%202014.xlsx" TargetMode="External"/></Relationships>
</file>

<file path=ppt/charts/_rels/chart2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kosanova\Desktop\TD%202016\Absolventi%202015.xlsx" TargetMode="External"/><Relationship Id="rId1" Type="http://schemas.openxmlformats.org/officeDocument/2006/relationships/themeOverride" Target="../theme/themeOverride8.xml"/></Relationships>
</file>

<file path=ppt/charts/_rels/chart2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2.xml"/><Relationship Id="rId1" Type="http://schemas.openxmlformats.org/officeDocument/2006/relationships/oleObject" Target="file:///C:\Users\Ivana\Desktop\TD\Absolventi%202014.xlsx" TargetMode="External"/></Relationships>
</file>

<file path=ppt/charts/_rels/chart2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kosanova\Desktop\TD%202016\Absolventi%202015.xlsx" TargetMode="External"/><Relationship Id="rId1" Type="http://schemas.openxmlformats.org/officeDocument/2006/relationships/themeOverride" Target="../theme/themeOverride9.xml"/></Relationships>
</file>

<file path=ppt/charts/_rels/chart2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3.xml"/><Relationship Id="rId1" Type="http://schemas.openxmlformats.org/officeDocument/2006/relationships/oleObject" Target="file:///C:\Users\Ivana\Desktop\TD\Absolventi%202014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osanova\Desktop\TD%202016\Absolventi%202015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Ivana\Desktop\TD\Absolventi%202014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osanova\Desktop\TD%202016\Absolventi%202015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C:\Users\Ivana\Desktop\TD\Absolventi%202014.xlsx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kosanova\Desktop\TD%202016\Absolventi%202015.xlsx" TargetMode="External"/><Relationship Id="rId1" Type="http://schemas.openxmlformats.org/officeDocument/2006/relationships/themeOverride" Target="../theme/themeOverride1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C:\Users\Ivana\Desktop\TD\Absolventi%202014.xlsx" TargetMode="Externa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kosanova\Desktop\TD%202016\Absolventi%202015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cs-CZ"/>
              <a:t>Podíl</a:t>
            </a:r>
            <a:r>
              <a:rPr lang="en-US"/>
              <a:t> nezaměstnan</a:t>
            </a:r>
            <a:r>
              <a:rPr lang="cs-CZ"/>
              <a:t>ých podle stupně</a:t>
            </a:r>
            <a:r>
              <a:rPr lang="cs-CZ" baseline="0"/>
              <a:t> vzdělání</a:t>
            </a:r>
            <a:endParaRPr lang="en-US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87390208"/>
        <c:axId val="187451648"/>
        <c:axId val="0"/>
      </c:bar3DChart>
      <c:catAx>
        <c:axId val="187390208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cs-CZ"/>
          </a:p>
        </c:txPr>
        <c:crossAx val="187451648"/>
        <c:crosses val="autoZero"/>
        <c:auto val="1"/>
        <c:lblAlgn val="ctr"/>
        <c:lblOffset val="100"/>
        <c:noMultiLvlLbl val="0"/>
      </c:catAx>
      <c:valAx>
        <c:axId val="187451648"/>
        <c:scaling>
          <c:orientation val="minMax"/>
        </c:scaling>
        <c:delete val="1"/>
        <c:axPos val="l"/>
        <c:numFmt formatCode="0.0%" sourceLinked="1"/>
        <c:majorTickMark val="out"/>
        <c:minorTickMark val="none"/>
        <c:tickLblPos val="nextTo"/>
        <c:crossAx val="1873902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cs-CZ"/>
              <a:t>Podíl</a:t>
            </a:r>
            <a:r>
              <a:rPr lang="en-US"/>
              <a:t> nezaměstnan</a:t>
            </a:r>
            <a:r>
              <a:rPr lang="cs-CZ"/>
              <a:t>ých podle stupně</a:t>
            </a:r>
            <a:r>
              <a:rPr lang="cs-CZ" baseline="0"/>
              <a:t> vzdělání</a:t>
            </a:r>
            <a:endParaRPr lang="en-US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27720448"/>
        <c:axId val="127865600"/>
        <c:axId val="0"/>
      </c:bar3DChart>
      <c:catAx>
        <c:axId val="127720448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cs-CZ"/>
          </a:p>
        </c:txPr>
        <c:crossAx val="127865600"/>
        <c:crosses val="autoZero"/>
        <c:auto val="1"/>
        <c:lblAlgn val="ctr"/>
        <c:lblOffset val="100"/>
        <c:noMultiLvlLbl val="0"/>
      </c:catAx>
      <c:valAx>
        <c:axId val="127865600"/>
        <c:scaling>
          <c:orientation val="minMax"/>
        </c:scaling>
        <c:delete val="1"/>
        <c:axPos val="l"/>
        <c:numFmt formatCode="0.0%" sourceLinked="1"/>
        <c:majorTickMark val="out"/>
        <c:minorTickMark val="none"/>
        <c:tickLblPos val="nextTo"/>
        <c:crossAx val="1277204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cs-CZ" sz="1800" b="1" i="0" baseline="0">
                <a:effectLst/>
              </a:rPr>
              <a:t>Vyučení s maturitou - podle oborů</a:t>
            </a:r>
            <a:endParaRPr lang="cs-CZ">
              <a:effectLst/>
            </a:endParaRPr>
          </a:p>
        </c:rich>
      </c:tx>
      <c:layout>
        <c:manualLayout>
          <c:xMode val="edge"/>
          <c:yMode val="edge"/>
          <c:x val="0.32268322222222223"/>
          <c:y val="4.2333333333333334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v>Počet absolventů</c:v>
          </c:tx>
          <c:invertIfNegative val="0"/>
          <c:dLbls>
            <c:dLbl>
              <c:idx val="0"/>
              <c:layout>
                <c:manualLayout>
                  <c:x val="4.2332222222222224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8.466666666666667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8.466666666666667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8.4666666666666675E-3"/>
                  <c:y val="-1.851851851851851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269999999999999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8.466666666666667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8.4666666666666675E-3"/>
                  <c:y val="4.703703703703660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8.466666666666667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2.8222222222222221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8.4666666666666675E-3"/>
                  <c:y val="2.35185185185183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4.233333333333229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9.8777777777776746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5.6444444444444441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4.233333333333333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(Data!$B$10;Data!$B$11;Data!$B$14;Data!$B$17;Data!$B$18;Data!$B$19;Data!$B$20;Data!$B$26;Data!$B$27;Data!$B$28;Data!$B$30)</c:f>
              <c:strCache>
                <c:ptCount val="11"/>
                <c:pt idx="0">
                  <c:v>Strojírenství a strojírenská výroba</c:v>
                </c:pt>
                <c:pt idx="1">
                  <c:v>Elektrotech., telekom. a výpočet. technika</c:v>
                </c:pt>
                <c:pt idx="2">
                  <c:v>Textilní výroba a oděvnictví</c:v>
                </c:pt>
                <c:pt idx="3">
                  <c:v>Polygrafie, zpr. papíru, filmu, fotografie</c:v>
                </c:pt>
                <c:pt idx="4">
                  <c:v>Stavebnictví, geodezie a kartografie</c:v>
                </c:pt>
                <c:pt idx="5">
                  <c:v>Doprava a spoje</c:v>
                </c:pt>
                <c:pt idx="6">
                  <c:v>Speciální a interdisciplinár. tech. obory</c:v>
                </c:pt>
                <c:pt idx="7">
                  <c:v>Podnikání v oborech, odvětvích</c:v>
                </c:pt>
                <c:pt idx="8">
                  <c:v>Gastronomie, hotelnictví a turismus</c:v>
                </c:pt>
                <c:pt idx="9">
                  <c:v>Obchod</c:v>
                </c:pt>
                <c:pt idx="10">
                  <c:v>Osobní a provozní služby</c:v>
                </c:pt>
              </c:strCache>
            </c:strRef>
          </c:cat>
          <c:val>
            <c:numRef>
              <c:f>(Data!$F$10;Data!$F$11;Data!$F$14;Data!$F$17;Data!$F$18;Data!$F$19;Data!$F$20;Data!$F$26;Data!$F$27;Data!$F$28;Data!$F$30)</c:f>
              <c:numCache>
                <c:formatCode>General</c:formatCode>
                <c:ptCount val="11"/>
                <c:pt idx="0">
                  <c:v>36</c:v>
                </c:pt>
                <c:pt idx="1">
                  <c:v>52</c:v>
                </c:pt>
                <c:pt idx="3">
                  <c:v>38</c:v>
                </c:pt>
                <c:pt idx="6">
                  <c:v>11</c:v>
                </c:pt>
                <c:pt idx="7">
                  <c:v>112</c:v>
                </c:pt>
                <c:pt idx="8">
                  <c:v>36</c:v>
                </c:pt>
                <c:pt idx="9">
                  <c:v>19</c:v>
                </c:pt>
                <c:pt idx="10">
                  <c:v>20</c:v>
                </c:pt>
              </c:numCache>
            </c:numRef>
          </c:val>
        </c:ser>
        <c:ser>
          <c:idx val="1"/>
          <c:order val="1"/>
          <c:tx>
            <c:v>Z toho nezaměstnaných</c:v>
          </c:tx>
          <c:invertIfNegative val="0"/>
          <c:dLbls>
            <c:dLbl>
              <c:idx val="0"/>
              <c:layout>
                <c:manualLayout>
                  <c:x val="7.0555555555555814E-3"/>
                  <c:y val="-2.35185185185185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1288888888888888E-2"/>
                  <c:y val="-2.35185185185185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128888888888888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270000000000005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128888888888894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7.0555555555555554E-3"/>
                  <c:y val="-2.35185185185185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5.6444444444444441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5.6444444444444441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4.233333333333333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9.87777777777777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8.4666666666665634E-3"/>
                  <c:y val="2.35185185185185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7.0555555555555554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8.466666666666667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2.8222222222221188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>
                    <a:solidFill>
                      <a:srgbClr val="FF0000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(Data!$B$10;Data!$B$11;Data!$B$14;Data!$B$17;Data!$B$18;Data!$B$19;Data!$B$20;Data!$B$26;Data!$B$27;Data!$B$28;Data!$B$30)</c:f>
              <c:strCache>
                <c:ptCount val="11"/>
                <c:pt idx="0">
                  <c:v>Strojírenství a strojírenská výroba</c:v>
                </c:pt>
                <c:pt idx="1">
                  <c:v>Elektrotech., telekom. a výpočet. technika</c:v>
                </c:pt>
                <c:pt idx="2">
                  <c:v>Textilní výroba a oděvnictví</c:v>
                </c:pt>
                <c:pt idx="3">
                  <c:v>Polygrafie, zpr. papíru, filmu, fotografie</c:v>
                </c:pt>
                <c:pt idx="4">
                  <c:v>Stavebnictví, geodezie a kartografie</c:v>
                </c:pt>
                <c:pt idx="5">
                  <c:v>Doprava a spoje</c:v>
                </c:pt>
                <c:pt idx="6">
                  <c:v>Speciální a interdisciplinár. tech. obory</c:v>
                </c:pt>
                <c:pt idx="7">
                  <c:v>Podnikání v oborech, odvětvích</c:v>
                </c:pt>
                <c:pt idx="8">
                  <c:v>Gastronomie, hotelnictví a turismus</c:v>
                </c:pt>
                <c:pt idx="9">
                  <c:v>Obchod</c:v>
                </c:pt>
                <c:pt idx="10">
                  <c:v>Osobní a provozní služby</c:v>
                </c:pt>
              </c:strCache>
            </c:strRef>
          </c:cat>
          <c:val>
            <c:numRef>
              <c:f>(Data!$G$10;Data!$G$11;Data!$G$14;Data!$G$17;Data!$G$18;Data!$G$19;Data!$G$20;Data!$G$26;Data!$G$27;Data!$G$28;Data!$G$30)</c:f>
              <c:numCache>
                <c:formatCode>General</c:formatCode>
                <c:ptCount val="11"/>
                <c:pt idx="0">
                  <c:v>9</c:v>
                </c:pt>
                <c:pt idx="1">
                  <c:v>5</c:v>
                </c:pt>
                <c:pt idx="3">
                  <c:v>6</c:v>
                </c:pt>
                <c:pt idx="6">
                  <c:v>5</c:v>
                </c:pt>
                <c:pt idx="7">
                  <c:v>22</c:v>
                </c:pt>
                <c:pt idx="8">
                  <c:v>9</c:v>
                </c:pt>
                <c:pt idx="9">
                  <c:v>6</c:v>
                </c:pt>
                <c:pt idx="10">
                  <c:v>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27900288"/>
        <c:axId val="127902080"/>
        <c:axId val="0"/>
      </c:bar3DChart>
      <c:catAx>
        <c:axId val="127900288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cs-CZ"/>
          </a:p>
        </c:txPr>
        <c:crossAx val="127902080"/>
        <c:crosses val="autoZero"/>
        <c:auto val="1"/>
        <c:lblAlgn val="ctr"/>
        <c:lblOffset val="100"/>
        <c:noMultiLvlLbl val="0"/>
      </c:catAx>
      <c:valAx>
        <c:axId val="12790208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7900288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313641"/>
          <c:y val="0.11283018518518519"/>
          <c:w val="0.3840068888888889"/>
          <c:h val="4.8221296296296297E-2"/>
        </c:manualLayout>
      </c:layout>
      <c:overlay val="0"/>
      <c:txPr>
        <a:bodyPr/>
        <a:lstStyle/>
        <a:p>
          <a:pPr>
            <a:defRPr sz="1200" b="0" i="0"/>
          </a:pPr>
          <a:endParaRPr lang="cs-CZ"/>
        </a:p>
      </c:txPr>
    </c:legend>
    <c:plotVisOnly val="1"/>
    <c:dispBlanksAs val="gap"/>
    <c:showDLblsOverMax val="0"/>
  </c:chart>
  <c:spPr>
    <a:scene3d>
      <a:camera prst="orthographicFront"/>
      <a:lightRig rig="threePt" dir="t"/>
    </a:scene3d>
    <a:sp3d>
      <a:bevelT w="69850"/>
    </a:sp3d>
  </c:spPr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cs-CZ"/>
              <a:t>Podíl</a:t>
            </a:r>
            <a:r>
              <a:rPr lang="en-US"/>
              <a:t> nezaměstnan</a:t>
            </a:r>
            <a:r>
              <a:rPr lang="cs-CZ"/>
              <a:t>ých podle stupně</a:t>
            </a:r>
            <a:r>
              <a:rPr lang="cs-CZ" baseline="0"/>
              <a:t> vzdělání</a:t>
            </a:r>
            <a:endParaRPr lang="en-US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27920000"/>
        <c:axId val="127921536"/>
        <c:axId val="0"/>
      </c:bar3DChart>
      <c:catAx>
        <c:axId val="127920000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cs-CZ"/>
          </a:p>
        </c:txPr>
        <c:crossAx val="127921536"/>
        <c:crosses val="autoZero"/>
        <c:auto val="1"/>
        <c:lblAlgn val="ctr"/>
        <c:lblOffset val="100"/>
        <c:noMultiLvlLbl val="0"/>
      </c:catAx>
      <c:valAx>
        <c:axId val="127921536"/>
        <c:scaling>
          <c:orientation val="minMax"/>
        </c:scaling>
        <c:delete val="1"/>
        <c:axPos val="l"/>
        <c:numFmt formatCode="0.0%" sourceLinked="1"/>
        <c:majorTickMark val="out"/>
        <c:minorTickMark val="none"/>
        <c:tickLblPos val="nextTo"/>
        <c:crossAx val="1279200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cs-CZ" sz="1800" b="1" i="0" baseline="0">
                <a:effectLst/>
              </a:rPr>
              <a:t>Podíl nezaměstnaných podle oborů - vyučení + maturitní vysvědčení</a:t>
            </a:r>
            <a:endParaRPr lang="cs-CZ">
              <a:effectLst/>
            </a:endParaRPr>
          </a:p>
        </c:rich>
      </c:tx>
      <c:layout>
        <c:manualLayout>
          <c:xMode val="edge"/>
          <c:yMode val="edge"/>
          <c:x val="0.14275955555555556"/>
          <c:y val="4.2333333333333334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v>Míra nezaměstnanosti podle oborů</c:v>
          </c:tx>
          <c:invertIfNegative val="0"/>
          <c:dLbls>
            <c:dLbl>
              <c:idx val="0"/>
              <c:layout>
                <c:manualLayout>
                  <c:x val="1.269988888888886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269999999999999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8.466666666666667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8.4666666666666675E-3"/>
                  <c:y val="-1.851851851851851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269999999999999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8.466666666666667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8.4666666666666675E-3"/>
                  <c:y val="4.703703703703660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1.269999999999999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2.8222222222222221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8.4666666666666675E-3"/>
                  <c:y val="2.35185185185183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4.233333333333229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9.8777777777776746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5.6444444444444441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4.233333333333333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(Data!$B$10;Data!$B$11;Data!$B$14;Data!$B$17;Data!$B$18;Data!$B$19;Data!$B$20;Data!$B$26;Data!$B$27;Data!$B$28;Data!$B$30)</c:f>
              <c:strCache>
                <c:ptCount val="11"/>
                <c:pt idx="0">
                  <c:v>Strojírenství a strojírenská výroba</c:v>
                </c:pt>
                <c:pt idx="1">
                  <c:v>Elektrotech., telekom. a výpočet. technika</c:v>
                </c:pt>
                <c:pt idx="2">
                  <c:v>Textilní výroba a oděvnictví</c:v>
                </c:pt>
                <c:pt idx="3">
                  <c:v>Polygrafie, zpr. papíru, filmu, fotografie</c:v>
                </c:pt>
                <c:pt idx="4">
                  <c:v>Stavebnictví, geodezie a kartografie</c:v>
                </c:pt>
                <c:pt idx="5">
                  <c:v>Doprava a spoje</c:v>
                </c:pt>
                <c:pt idx="6">
                  <c:v>Speciální a interdisciplinár. tech. obory</c:v>
                </c:pt>
                <c:pt idx="7">
                  <c:v>Podnikání v oborech, odvětvích</c:v>
                </c:pt>
                <c:pt idx="8">
                  <c:v>Gastronomie, hotelnictví a turismus</c:v>
                </c:pt>
                <c:pt idx="9">
                  <c:v>Obchod</c:v>
                </c:pt>
                <c:pt idx="10">
                  <c:v>Osobní a provozní služby</c:v>
                </c:pt>
              </c:strCache>
            </c:strRef>
          </c:cat>
          <c:val>
            <c:numRef>
              <c:f>(Data!$H$10;Data!$H$11;Data!$H$14;Data!$H$17;Data!$H$18;Data!$H$19;Data!$H$20;Data!$H$26;Data!$H$27;Data!$H$28;Data!$H$30)</c:f>
              <c:numCache>
                <c:formatCode>0.0%</c:formatCode>
                <c:ptCount val="11"/>
                <c:pt idx="0">
                  <c:v>0.25</c:v>
                </c:pt>
                <c:pt idx="1">
                  <c:v>9.6153846153846159E-2</c:v>
                </c:pt>
                <c:pt idx="3">
                  <c:v>0.15789473684210525</c:v>
                </c:pt>
                <c:pt idx="6">
                  <c:v>0.45454545454545453</c:v>
                </c:pt>
                <c:pt idx="7">
                  <c:v>0.19642857142857142</c:v>
                </c:pt>
                <c:pt idx="8">
                  <c:v>0.25</c:v>
                </c:pt>
                <c:pt idx="9">
                  <c:v>0.31578947368421051</c:v>
                </c:pt>
                <c:pt idx="10">
                  <c:v>0.3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27979904"/>
        <c:axId val="127997824"/>
        <c:axId val="0"/>
      </c:bar3DChart>
      <c:catAx>
        <c:axId val="127979904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cs-CZ"/>
          </a:p>
        </c:txPr>
        <c:crossAx val="127997824"/>
        <c:crosses val="autoZero"/>
        <c:auto val="1"/>
        <c:lblAlgn val="ctr"/>
        <c:lblOffset val="100"/>
        <c:noMultiLvlLbl val="0"/>
      </c:catAx>
      <c:valAx>
        <c:axId val="127997824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2797990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34088666666666667"/>
          <c:y val="0.11283018518518519"/>
          <c:w val="0.31258211111111112"/>
          <c:h val="4.8221296296296297E-2"/>
        </c:manualLayout>
      </c:layout>
      <c:overlay val="0"/>
      <c:txPr>
        <a:bodyPr/>
        <a:lstStyle/>
        <a:p>
          <a:pPr>
            <a:defRPr sz="1200" b="0" i="0"/>
          </a:pPr>
          <a:endParaRPr lang="cs-CZ"/>
        </a:p>
      </c:txPr>
    </c:legend>
    <c:plotVisOnly val="1"/>
    <c:dispBlanksAs val="gap"/>
    <c:showDLblsOverMax val="0"/>
  </c:chart>
  <c:spPr>
    <a:scene3d>
      <a:camera prst="orthographicFront"/>
      <a:lightRig rig="threePt" dir="t"/>
    </a:scene3d>
    <a:sp3d>
      <a:bevelT w="69850"/>
    </a:sp3d>
  </c:spPr>
  <c:externalData r:id="rId2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cs-CZ"/>
              <a:t>Podíl</a:t>
            </a:r>
            <a:r>
              <a:rPr lang="en-US"/>
              <a:t> nezaměstnan</a:t>
            </a:r>
            <a:r>
              <a:rPr lang="cs-CZ"/>
              <a:t>ých podle stupně</a:t>
            </a:r>
            <a:r>
              <a:rPr lang="cs-CZ" baseline="0"/>
              <a:t> vzdělání</a:t>
            </a:r>
            <a:endParaRPr lang="en-US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28028032"/>
        <c:axId val="128029824"/>
        <c:axId val="0"/>
      </c:bar3DChart>
      <c:catAx>
        <c:axId val="12802803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cs-CZ"/>
          </a:p>
        </c:txPr>
        <c:crossAx val="128029824"/>
        <c:crosses val="autoZero"/>
        <c:auto val="1"/>
        <c:lblAlgn val="ctr"/>
        <c:lblOffset val="100"/>
        <c:noMultiLvlLbl val="0"/>
      </c:catAx>
      <c:valAx>
        <c:axId val="128029824"/>
        <c:scaling>
          <c:orientation val="minMax"/>
        </c:scaling>
        <c:delete val="1"/>
        <c:axPos val="l"/>
        <c:numFmt formatCode="0.0%" sourceLinked="1"/>
        <c:majorTickMark val="out"/>
        <c:minorTickMark val="none"/>
        <c:tickLblPos val="nextTo"/>
        <c:crossAx val="1280280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cs-CZ" sz="1800" b="1" i="0" baseline="0">
                <a:effectLst/>
              </a:rPr>
              <a:t>S maturitou bez vyučení- podle oborů</a:t>
            </a:r>
            <a:endParaRPr lang="cs-CZ">
              <a:effectLst/>
            </a:endParaRPr>
          </a:p>
        </c:rich>
      </c:tx>
      <c:layout>
        <c:manualLayout>
          <c:xMode val="edge"/>
          <c:yMode val="edge"/>
          <c:x val="0.30484333333333336"/>
          <c:y val="5.8796296296296298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v>Počet absolventů</c:v>
          </c:tx>
          <c:invertIfNegative val="0"/>
          <c:dLbls>
            <c:dLbl>
              <c:idx val="0"/>
              <c:layout>
                <c:manualLayout>
                  <c:x val="1.269988888888886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269999999999999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8.466666666666667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8.4666666666666675E-3"/>
                  <c:y val="-1.851851851851851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269999999999999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1288888888888888E-2"/>
                  <c:y val="-7.055555555555555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8.4666666666666675E-3"/>
                  <c:y val="4.703703703703660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1.2699999999999999E-2"/>
                  <c:y val="-7.055555555555555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2.8222222222222221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8.4666666666666675E-3"/>
                  <c:y val="2.35185185185183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4.233333333333229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9.8777777777776746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5.6444444444444441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4.233333333333333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Data!$B$42:$B$61</c:f>
              <c:strCache>
                <c:ptCount val="20"/>
                <c:pt idx="0">
                  <c:v>Ekologie a ochrana životního prostředí</c:v>
                </c:pt>
                <c:pt idx="1">
                  <c:v>Informační technologie</c:v>
                </c:pt>
                <c:pt idx="2">
                  <c:v>Hornictví, hutnictví a slévárenství</c:v>
                </c:pt>
                <c:pt idx="3">
                  <c:v>Strojírenství a strojírenská výroba</c:v>
                </c:pt>
                <c:pt idx="4">
                  <c:v>Elektrotech., telekom. a výpočet. technika</c:v>
                </c:pt>
                <c:pt idx="5">
                  <c:v>Technická chemie a chemie silikátů</c:v>
                </c:pt>
                <c:pt idx="6">
                  <c:v>Polygrafie, zpr.papíru, filmu, fotografie</c:v>
                </c:pt>
                <c:pt idx="7">
                  <c:v>Polygrafie, zpr. papíru, filmu, fotografie</c:v>
                </c:pt>
                <c:pt idx="8">
                  <c:v>Stavebnictví, geodezie a kartografie</c:v>
                </c:pt>
                <c:pt idx="9">
                  <c:v>Doprava a spoje</c:v>
                </c:pt>
                <c:pt idx="10">
                  <c:v>Speciální a interdisciplinár. tech. obory</c:v>
                </c:pt>
                <c:pt idx="11">
                  <c:v>Zemědělství a lesnictví</c:v>
                </c:pt>
                <c:pt idx="12">
                  <c:v>Zdravotnictví</c:v>
                </c:pt>
                <c:pt idx="13">
                  <c:v>Ekonomika a administrativa</c:v>
                </c:pt>
                <c:pt idx="14">
                  <c:v>Podnikání v oborech, odvětvích</c:v>
                </c:pt>
                <c:pt idx="15">
                  <c:v>Gastronomie, hotelnictví a turismus</c:v>
                </c:pt>
                <c:pt idx="16">
                  <c:v>Právo, právní a veřejnoprávní činnost</c:v>
                </c:pt>
                <c:pt idx="17">
                  <c:v>Pedagogika, učitelství a sociální péče</c:v>
                </c:pt>
                <c:pt idx="18">
                  <c:v>Obecně odborná příprava</c:v>
                </c:pt>
                <c:pt idx="19">
                  <c:v>Umění a užité umění</c:v>
                </c:pt>
              </c:strCache>
            </c:strRef>
          </c:cat>
          <c:val>
            <c:numRef>
              <c:f>Data!$C$42:$C$61</c:f>
              <c:numCache>
                <c:formatCode>General</c:formatCode>
                <c:ptCount val="20"/>
                <c:pt idx="0">
                  <c:v>25</c:v>
                </c:pt>
                <c:pt idx="1">
                  <c:v>163</c:v>
                </c:pt>
                <c:pt idx="2">
                  <c:v>6</c:v>
                </c:pt>
                <c:pt idx="3">
                  <c:v>147</c:v>
                </c:pt>
                <c:pt idx="4">
                  <c:v>146</c:v>
                </c:pt>
                <c:pt idx="5">
                  <c:v>16</c:v>
                </c:pt>
                <c:pt idx="6">
                  <c:v>3</c:v>
                </c:pt>
                <c:pt idx="7">
                  <c:v>13</c:v>
                </c:pt>
                <c:pt idx="8">
                  <c:v>139</c:v>
                </c:pt>
                <c:pt idx="9">
                  <c:v>52</c:v>
                </c:pt>
                <c:pt idx="10">
                  <c:v>25</c:v>
                </c:pt>
                <c:pt idx="11">
                  <c:v>51</c:v>
                </c:pt>
                <c:pt idx="12">
                  <c:v>127</c:v>
                </c:pt>
                <c:pt idx="13">
                  <c:v>518</c:v>
                </c:pt>
                <c:pt idx="15">
                  <c:v>118</c:v>
                </c:pt>
                <c:pt idx="16">
                  <c:v>238</c:v>
                </c:pt>
                <c:pt idx="17">
                  <c:v>185</c:v>
                </c:pt>
                <c:pt idx="18">
                  <c:v>271</c:v>
                </c:pt>
                <c:pt idx="19">
                  <c:v>37</c:v>
                </c:pt>
              </c:numCache>
            </c:numRef>
          </c:val>
        </c:ser>
        <c:ser>
          <c:idx val="1"/>
          <c:order val="1"/>
          <c:tx>
            <c:v>Z toho nezaměstnaných</c:v>
          </c:tx>
          <c:invertIfNegative val="0"/>
          <c:dLbls>
            <c:dLbl>
              <c:idx val="0"/>
              <c:layout>
                <c:manualLayout>
                  <c:x val="1.5522222222222222E-2"/>
                  <c:y val="-1.64629629629629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1288888888888888E-2"/>
                  <c:y val="-2.35185185185185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128888888888888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270000000000005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128888888888894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7.0555555555555554E-3"/>
                  <c:y val="-2.35185185185185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5.6444444444444441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5.6444444444444441E-3"/>
                  <c:y val="7.055555555555555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4.233333333333333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9.87777777777777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8.4666666666665634E-3"/>
                  <c:y val="2.35185185185185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7.0555555555555554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8.466666666666667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4.2333333333333337E-3"/>
                  <c:y val="7.055555555555555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>
                    <a:solidFill>
                      <a:srgbClr val="FF0000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Data!$B$42:$B$61</c:f>
              <c:strCache>
                <c:ptCount val="20"/>
                <c:pt idx="0">
                  <c:v>Ekologie a ochrana životního prostředí</c:v>
                </c:pt>
                <c:pt idx="1">
                  <c:v>Informační technologie</c:v>
                </c:pt>
                <c:pt idx="2">
                  <c:v>Hornictví, hutnictví a slévárenství</c:v>
                </c:pt>
                <c:pt idx="3">
                  <c:v>Strojírenství a strojírenská výroba</c:v>
                </c:pt>
                <c:pt idx="4">
                  <c:v>Elektrotech., telekom. a výpočet. technika</c:v>
                </c:pt>
                <c:pt idx="5">
                  <c:v>Technická chemie a chemie silikátů</c:v>
                </c:pt>
                <c:pt idx="6">
                  <c:v>Polygrafie, zpr.papíru, filmu, fotografie</c:v>
                </c:pt>
                <c:pt idx="7">
                  <c:v>Polygrafie, zpr. papíru, filmu, fotografie</c:v>
                </c:pt>
                <c:pt idx="8">
                  <c:v>Stavebnictví, geodezie a kartografie</c:v>
                </c:pt>
                <c:pt idx="9">
                  <c:v>Doprava a spoje</c:v>
                </c:pt>
                <c:pt idx="10">
                  <c:v>Speciální a interdisciplinár. tech. obory</c:v>
                </c:pt>
                <c:pt idx="11">
                  <c:v>Zemědělství a lesnictví</c:v>
                </c:pt>
                <c:pt idx="12">
                  <c:v>Zdravotnictví</c:v>
                </c:pt>
                <c:pt idx="13">
                  <c:v>Ekonomika a administrativa</c:v>
                </c:pt>
                <c:pt idx="14">
                  <c:v>Podnikání v oborech, odvětvích</c:v>
                </c:pt>
                <c:pt idx="15">
                  <c:v>Gastronomie, hotelnictví a turismus</c:v>
                </c:pt>
                <c:pt idx="16">
                  <c:v>Právo, právní a veřejnoprávní činnost</c:v>
                </c:pt>
                <c:pt idx="17">
                  <c:v>Pedagogika, učitelství a sociální péče</c:v>
                </c:pt>
                <c:pt idx="18">
                  <c:v>Obecně odborná příprava</c:v>
                </c:pt>
                <c:pt idx="19">
                  <c:v>Umění a užité umění</c:v>
                </c:pt>
              </c:strCache>
            </c:strRef>
          </c:cat>
          <c:val>
            <c:numRef>
              <c:f>Data!$D$42:$D$61</c:f>
              <c:numCache>
                <c:formatCode>General</c:formatCode>
                <c:ptCount val="20"/>
                <c:pt idx="0">
                  <c:v>4</c:v>
                </c:pt>
                <c:pt idx="1">
                  <c:v>23</c:v>
                </c:pt>
                <c:pt idx="3">
                  <c:v>14</c:v>
                </c:pt>
                <c:pt idx="4">
                  <c:v>11</c:v>
                </c:pt>
                <c:pt idx="5">
                  <c:v>2</c:v>
                </c:pt>
                <c:pt idx="6">
                  <c:v>1</c:v>
                </c:pt>
                <c:pt idx="7">
                  <c:v>2</c:v>
                </c:pt>
                <c:pt idx="8">
                  <c:v>8</c:v>
                </c:pt>
                <c:pt idx="9">
                  <c:v>9</c:v>
                </c:pt>
                <c:pt idx="10">
                  <c:v>1</c:v>
                </c:pt>
                <c:pt idx="11">
                  <c:v>10</c:v>
                </c:pt>
                <c:pt idx="12">
                  <c:v>10</c:v>
                </c:pt>
                <c:pt idx="13">
                  <c:v>62</c:v>
                </c:pt>
                <c:pt idx="15">
                  <c:v>20</c:v>
                </c:pt>
                <c:pt idx="16">
                  <c:v>28</c:v>
                </c:pt>
                <c:pt idx="17">
                  <c:v>16</c:v>
                </c:pt>
                <c:pt idx="18">
                  <c:v>30</c:v>
                </c:pt>
                <c:pt idx="19">
                  <c:v>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28072704"/>
        <c:axId val="128258816"/>
        <c:axId val="0"/>
      </c:bar3DChart>
      <c:catAx>
        <c:axId val="128072704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cs-CZ"/>
          </a:p>
        </c:txPr>
        <c:crossAx val="128258816"/>
        <c:crosses val="autoZero"/>
        <c:auto val="1"/>
        <c:lblAlgn val="ctr"/>
        <c:lblOffset val="100"/>
        <c:noMultiLvlLbl val="0"/>
      </c:catAx>
      <c:valAx>
        <c:axId val="1282588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807270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30799655555555555"/>
          <c:y val="0.12458944444444445"/>
          <c:w val="0.3840068888888889"/>
          <c:h val="4.8221296296296297E-2"/>
        </c:manualLayout>
      </c:layout>
      <c:overlay val="0"/>
      <c:txPr>
        <a:bodyPr/>
        <a:lstStyle/>
        <a:p>
          <a:pPr>
            <a:defRPr sz="1200" b="0" i="0"/>
          </a:pPr>
          <a:endParaRPr lang="cs-CZ"/>
        </a:p>
      </c:txPr>
    </c:legend>
    <c:plotVisOnly val="1"/>
    <c:dispBlanksAs val="gap"/>
    <c:showDLblsOverMax val="0"/>
  </c:chart>
  <c:spPr>
    <a:scene3d>
      <a:camera prst="orthographicFront"/>
      <a:lightRig rig="threePt" dir="t"/>
    </a:scene3d>
    <a:sp3d>
      <a:bevelT w="69850"/>
    </a:sp3d>
  </c:spPr>
  <c:externalData r:id="rId2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cs-CZ"/>
              <a:t>Podíl</a:t>
            </a:r>
            <a:r>
              <a:rPr lang="en-US"/>
              <a:t> nezaměstnan</a:t>
            </a:r>
            <a:r>
              <a:rPr lang="cs-CZ"/>
              <a:t>ých podle stupně</a:t>
            </a:r>
            <a:r>
              <a:rPr lang="cs-CZ" baseline="0"/>
              <a:t> vzdělání</a:t>
            </a:r>
            <a:endParaRPr lang="en-US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28297216"/>
        <c:axId val="128311296"/>
        <c:axId val="0"/>
      </c:bar3DChart>
      <c:catAx>
        <c:axId val="128297216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cs-CZ"/>
          </a:p>
        </c:txPr>
        <c:crossAx val="128311296"/>
        <c:crosses val="autoZero"/>
        <c:auto val="1"/>
        <c:lblAlgn val="ctr"/>
        <c:lblOffset val="100"/>
        <c:noMultiLvlLbl val="0"/>
      </c:catAx>
      <c:valAx>
        <c:axId val="128311296"/>
        <c:scaling>
          <c:orientation val="minMax"/>
        </c:scaling>
        <c:delete val="1"/>
        <c:axPos val="l"/>
        <c:numFmt formatCode="0.0%" sourceLinked="1"/>
        <c:majorTickMark val="out"/>
        <c:minorTickMark val="none"/>
        <c:tickLblPos val="nextTo"/>
        <c:crossAx val="1282972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cs-CZ" sz="1800" b="1" i="0" baseline="0">
                <a:effectLst/>
              </a:rPr>
              <a:t>Podíl nezaměstnaných podle oborů - MV bez vyučení</a:t>
            </a:r>
          </a:p>
          <a:p>
            <a:pPr>
              <a:defRPr/>
            </a:pPr>
            <a:endParaRPr lang="cs-CZ">
              <a:effectLst/>
            </a:endParaRPr>
          </a:p>
        </c:rich>
      </c:tx>
      <c:layout>
        <c:manualLayout>
          <c:xMode val="edge"/>
          <c:yMode val="edge"/>
          <c:x val="0.21973211111111107"/>
          <c:y val="4.4685185185185182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v>Míra nezaměstnanosti podle oborů</c:v>
          </c:tx>
          <c:invertIfNegative val="0"/>
          <c:dLbls>
            <c:dLbl>
              <c:idx val="0"/>
              <c:layout>
                <c:manualLayout>
                  <c:x val="1.269988888888886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269999999999999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8.466666666666667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8.4666666666666675E-3"/>
                  <c:y val="-1.851851851851851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269999999999999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8.466666666666667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8.4666666666666675E-3"/>
                  <c:y val="4.703703703703660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1.269999999999999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2.8222222222222221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8.4666666666666675E-3"/>
                  <c:y val="2.35185185185183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4.233333333333229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9.8777777777776746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5.6444444444444441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4.233333333333333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Data!$B$42:$B$61</c:f>
              <c:strCache>
                <c:ptCount val="20"/>
                <c:pt idx="0">
                  <c:v>Ekologie a ochrana životního prostředí</c:v>
                </c:pt>
                <c:pt idx="1">
                  <c:v>Informační technologie</c:v>
                </c:pt>
                <c:pt idx="2">
                  <c:v>Hornictví, hutnictví a slévárenství</c:v>
                </c:pt>
                <c:pt idx="3">
                  <c:v>Strojírenství a strojírenská výroba</c:v>
                </c:pt>
                <c:pt idx="4">
                  <c:v>Elektrotech., telekom. a výpočet. technika</c:v>
                </c:pt>
                <c:pt idx="5">
                  <c:v>Technická chemie a chemie silikátů</c:v>
                </c:pt>
                <c:pt idx="6">
                  <c:v>Polygrafie, zpr.papíru, filmu, fotografie</c:v>
                </c:pt>
                <c:pt idx="7">
                  <c:v>Polygrafie, zpr. papíru, filmu, fotografie</c:v>
                </c:pt>
                <c:pt idx="8">
                  <c:v>Stavebnictví, geodezie a kartografie</c:v>
                </c:pt>
                <c:pt idx="9">
                  <c:v>Doprava a spoje</c:v>
                </c:pt>
                <c:pt idx="10">
                  <c:v>Speciální a interdisciplinár. tech. obory</c:v>
                </c:pt>
                <c:pt idx="11">
                  <c:v>Zemědělství a lesnictví</c:v>
                </c:pt>
                <c:pt idx="12">
                  <c:v>Zdravotnictví</c:v>
                </c:pt>
                <c:pt idx="13">
                  <c:v>Ekonomika a administrativa</c:v>
                </c:pt>
                <c:pt idx="14">
                  <c:v>Podnikání v oborech, odvětvích</c:v>
                </c:pt>
                <c:pt idx="15">
                  <c:v>Gastronomie, hotelnictví a turismus</c:v>
                </c:pt>
                <c:pt idx="16">
                  <c:v>Právo, právní a veřejnoprávní činnost</c:v>
                </c:pt>
                <c:pt idx="17">
                  <c:v>Pedagogika, učitelství a sociální péče</c:v>
                </c:pt>
                <c:pt idx="18">
                  <c:v>Obecně odborná příprava</c:v>
                </c:pt>
                <c:pt idx="19">
                  <c:v>Umění a užité umění</c:v>
                </c:pt>
              </c:strCache>
            </c:strRef>
          </c:cat>
          <c:val>
            <c:numRef>
              <c:f>Data!$E$42:$E$61</c:f>
              <c:numCache>
                <c:formatCode>0.0%</c:formatCode>
                <c:ptCount val="20"/>
                <c:pt idx="0">
                  <c:v>0.16</c:v>
                </c:pt>
                <c:pt idx="1">
                  <c:v>0.1411042944785276</c:v>
                </c:pt>
                <c:pt idx="2">
                  <c:v>0</c:v>
                </c:pt>
                <c:pt idx="3">
                  <c:v>9.5238095238095233E-2</c:v>
                </c:pt>
                <c:pt idx="4">
                  <c:v>7.5342465753424653E-2</c:v>
                </c:pt>
                <c:pt idx="5">
                  <c:v>0.125</c:v>
                </c:pt>
                <c:pt idx="6">
                  <c:v>0.33333333333333331</c:v>
                </c:pt>
                <c:pt idx="7">
                  <c:v>0.15384615384615385</c:v>
                </c:pt>
                <c:pt idx="8">
                  <c:v>5.7553956834532377E-2</c:v>
                </c:pt>
                <c:pt idx="9">
                  <c:v>0.17307692307692307</c:v>
                </c:pt>
                <c:pt idx="10">
                  <c:v>0.04</c:v>
                </c:pt>
                <c:pt idx="11">
                  <c:v>0.19607843137254902</c:v>
                </c:pt>
                <c:pt idx="12">
                  <c:v>7.874015748031496E-2</c:v>
                </c:pt>
                <c:pt idx="13">
                  <c:v>0.11969111969111969</c:v>
                </c:pt>
                <c:pt idx="15">
                  <c:v>0.16949152542372881</c:v>
                </c:pt>
                <c:pt idx="16">
                  <c:v>0.11764705882352941</c:v>
                </c:pt>
                <c:pt idx="17">
                  <c:v>8.6486486486486491E-2</c:v>
                </c:pt>
                <c:pt idx="18">
                  <c:v>0.11070110701107011</c:v>
                </c:pt>
                <c:pt idx="19">
                  <c:v>0.1891891891891892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28388480"/>
        <c:axId val="128391424"/>
        <c:axId val="0"/>
      </c:bar3DChart>
      <c:catAx>
        <c:axId val="128388480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cs-CZ"/>
          </a:p>
        </c:txPr>
        <c:crossAx val="128391424"/>
        <c:crosses val="autoZero"/>
        <c:auto val="1"/>
        <c:lblAlgn val="ctr"/>
        <c:lblOffset val="100"/>
        <c:noMultiLvlLbl val="0"/>
      </c:catAx>
      <c:valAx>
        <c:axId val="128391424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28388480"/>
        <c:crosses val="autoZero"/>
        <c:crossBetween val="between"/>
      </c:valAx>
    </c:plotArea>
    <c:legend>
      <c:legendPos val="t"/>
      <c:layout/>
      <c:overlay val="0"/>
      <c:txPr>
        <a:bodyPr/>
        <a:lstStyle/>
        <a:p>
          <a:pPr>
            <a:defRPr sz="1200" b="0" i="0"/>
          </a:pPr>
          <a:endParaRPr lang="cs-CZ"/>
        </a:p>
      </c:txPr>
    </c:legend>
    <c:plotVisOnly val="1"/>
    <c:dispBlanksAs val="gap"/>
    <c:showDLblsOverMax val="0"/>
  </c:chart>
  <c:spPr>
    <a:scene3d>
      <a:camera prst="orthographicFront"/>
      <a:lightRig rig="threePt" dir="t"/>
    </a:scene3d>
    <a:sp3d>
      <a:bevelT w="69850"/>
    </a:sp3d>
  </c:spPr>
  <c:externalData r:id="rId2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cs-CZ"/>
              <a:t>Podíl</a:t>
            </a:r>
            <a:r>
              <a:rPr lang="en-US"/>
              <a:t> nezaměstnan</a:t>
            </a:r>
            <a:r>
              <a:rPr lang="cs-CZ"/>
              <a:t>ých podle stupně</a:t>
            </a:r>
            <a:r>
              <a:rPr lang="cs-CZ" baseline="0"/>
              <a:t> vzdělání</a:t>
            </a:r>
            <a:endParaRPr lang="en-US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28401408"/>
        <c:axId val="128402944"/>
        <c:axId val="0"/>
      </c:bar3DChart>
      <c:catAx>
        <c:axId val="128401408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cs-CZ"/>
          </a:p>
        </c:txPr>
        <c:crossAx val="128402944"/>
        <c:crosses val="autoZero"/>
        <c:auto val="1"/>
        <c:lblAlgn val="ctr"/>
        <c:lblOffset val="100"/>
        <c:noMultiLvlLbl val="0"/>
      </c:catAx>
      <c:valAx>
        <c:axId val="128402944"/>
        <c:scaling>
          <c:orientation val="minMax"/>
        </c:scaling>
        <c:delete val="1"/>
        <c:axPos val="l"/>
        <c:numFmt formatCode="0.0%" sourceLinked="1"/>
        <c:majorTickMark val="out"/>
        <c:minorTickMark val="none"/>
        <c:tickLblPos val="nextTo"/>
        <c:crossAx val="1284014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cs-CZ"/>
              <a:t>Vyšší</a:t>
            </a:r>
            <a:r>
              <a:rPr lang="cs-CZ" baseline="0"/>
              <a:t> odborné vzdělání</a:t>
            </a:r>
            <a:endParaRPr lang="cs-CZ"/>
          </a:p>
        </c:rich>
      </c:tx>
      <c:layout>
        <c:manualLayout>
          <c:xMode val="edge"/>
          <c:yMode val="edge"/>
          <c:x val="0.38232033333333332"/>
          <c:y val="4.2333333333333334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v>Počet absolventů</c:v>
          </c:tx>
          <c:invertIfNegative val="0"/>
          <c:dLbls>
            <c:dLbl>
              <c:idx val="0"/>
              <c:layout>
                <c:manualLayout>
                  <c:x val="1.269988888888886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269999999999999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8.466666666666667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8.4666666666666675E-3"/>
                  <c:y val="-1.851851851851851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269999999999999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8.466666666666667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8.4666666666666675E-3"/>
                  <c:y val="4.703703703703660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1.269999999999999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2.8222222222222221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8.4666666666666675E-3"/>
                  <c:y val="2.35185185185183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4.233333333333229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9.8777777777776746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5.6444444444444441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4.233333333333333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(Data!$B$11;Data!$B$18;Data!$B$23;Data!$B$25;Data!$B$26;Data!$B$29;Data!$B$32;Data!$B$34)</c:f>
              <c:strCache>
                <c:ptCount val="8"/>
                <c:pt idx="0">
                  <c:v>Elektrotech., telekom. a výpočet. technika</c:v>
                </c:pt>
                <c:pt idx="1">
                  <c:v>Stavebnictví, geodezie a kartografie</c:v>
                </c:pt>
                <c:pt idx="2">
                  <c:v>Zdravotnictví</c:v>
                </c:pt>
                <c:pt idx="3">
                  <c:v>Ekonomika a administrativa</c:v>
                </c:pt>
                <c:pt idx="4">
                  <c:v>Podnikání v oborech, odvětvích</c:v>
                </c:pt>
                <c:pt idx="5">
                  <c:v>Právo, právní a veřejnoprávní činnost</c:v>
                </c:pt>
                <c:pt idx="6">
                  <c:v>Pedagogika, učitelství a sociální péče</c:v>
                </c:pt>
                <c:pt idx="7">
                  <c:v>Umění a užité umění</c:v>
                </c:pt>
              </c:strCache>
            </c:strRef>
          </c:cat>
          <c:val>
            <c:numRef>
              <c:f>(Data!$L$11;Data!$L$18;Data!$L$23;Data!$L$25;Data!$L$26;Data!$L$29;Data!$L$32;Data!$L$34)</c:f>
              <c:numCache>
                <c:formatCode>General</c:formatCode>
                <c:ptCount val="8"/>
                <c:pt idx="0">
                  <c:v>11</c:v>
                </c:pt>
                <c:pt idx="1">
                  <c:v>6</c:v>
                </c:pt>
                <c:pt idx="2">
                  <c:v>72</c:v>
                </c:pt>
                <c:pt idx="3">
                  <c:v>27</c:v>
                </c:pt>
                <c:pt idx="4">
                  <c:v>43</c:v>
                </c:pt>
                <c:pt idx="5">
                  <c:v>56</c:v>
                </c:pt>
                <c:pt idx="6">
                  <c:v>42</c:v>
                </c:pt>
                <c:pt idx="7">
                  <c:v>27</c:v>
                </c:pt>
              </c:numCache>
            </c:numRef>
          </c:val>
        </c:ser>
        <c:ser>
          <c:idx val="1"/>
          <c:order val="1"/>
          <c:tx>
            <c:v>Z toho nezaměstnaných</c:v>
          </c:tx>
          <c:invertIfNegative val="0"/>
          <c:dLbls>
            <c:dLbl>
              <c:idx val="0"/>
              <c:layout>
                <c:manualLayout>
                  <c:x val="1.5522222222222222E-2"/>
                  <c:y val="-1.64629629629629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1288888888888888E-2"/>
                  <c:y val="-2.35185185185185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128888888888888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270000000000005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128888888888894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7.0555555555555554E-3"/>
                  <c:y val="-2.35185185185185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5.6444444444444441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5.6444444444444441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4.233333333333333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9.87777777777777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8.4666666666665634E-3"/>
                  <c:y val="2.35185185185185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7.0555555555555554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8.466666666666667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2.8222222222221188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>
                    <a:solidFill>
                      <a:srgbClr val="FF0000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(Data!$B$11;Data!$B$18;Data!$B$23;Data!$B$25;Data!$B$26;Data!$B$29;Data!$B$32;Data!$B$34)</c:f>
              <c:strCache>
                <c:ptCount val="8"/>
                <c:pt idx="0">
                  <c:v>Elektrotech., telekom. a výpočet. technika</c:v>
                </c:pt>
                <c:pt idx="1">
                  <c:v>Stavebnictví, geodezie a kartografie</c:v>
                </c:pt>
                <c:pt idx="2">
                  <c:v>Zdravotnictví</c:v>
                </c:pt>
                <c:pt idx="3">
                  <c:v>Ekonomika a administrativa</c:v>
                </c:pt>
                <c:pt idx="4">
                  <c:v>Podnikání v oborech, odvětvích</c:v>
                </c:pt>
                <c:pt idx="5">
                  <c:v>Právo, právní a veřejnoprávní činnost</c:v>
                </c:pt>
                <c:pt idx="6">
                  <c:v>Pedagogika, učitelství a sociální péče</c:v>
                </c:pt>
                <c:pt idx="7">
                  <c:v>Umění a užité umění</c:v>
                </c:pt>
              </c:strCache>
            </c:strRef>
          </c:cat>
          <c:val>
            <c:numRef>
              <c:f>(Data!$M$11;Data!$M$18;Data!$M$23;Data!$M$25;Data!$M$26;Data!$M$29;Data!$M$32;Data!$M$34)</c:f>
              <c:numCache>
                <c:formatCode>General</c:formatCode>
                <c:ptCount val="8"/>
                <c:pt idx="0">
                  <c:v>1</c:v>
                </c:pt>
                <c:pt idx="2">
                  <c:v>2</c:v>
                </c:pt>
                <c:pt idx="3">
                  <c:v>2</c:v>
                </c:pt>
                <c:pt idx="4">
                  <c:v>5</c:v>
                </c:pt>
                <c:pt idx="5">
                  <c:v>3</c:v>
                </c:pt>
                <c:pt idx="6">
                  <c:v>1</c:v>
                </c:pt>
                <c:pt idx="7">
                  <c:v>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29174912"/>
        <c:axId val="129184896"/>
        <c:axId val="0"/>
      </c:bar3DChart>
      <c:catAx>
        <c:axId val="12917491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cs-CZ"/>
          </a:p>
        </c:txPr>
        <c:crossAx val="129184896"/>
        <c:crosses val="autoZero"/>
        <c:auto val="1"/>
        <c:lblAlgn val="ctr"/>
        <c:lblOffset val="100"/>
        <c:noMultiLvlLbl val="0"/>
      </c:catAx>
      <c:valAx>
        <c:axId val="1291848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917491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30799655555555555"/>
          <c:y val="0.11283018518518519"/>
          <c:w val="0.3840068888888889"/>
          <c:h val="4.8221296296296297E-2"/>
        </c:manualLayout>
      </c:layout>
      <c:overlay val="0"/>
      <c:txPr>
        <a:bodyPr/>
        <a:lstStyle/>
        <a:p>
          <a:pPr>
            <a:defRPr sz="1200" b="0" i="0"/>
          </a:pPr>
          <a:endParaRPr lang="cs-CZ"/>
        </a:p>
      </c:txPr>
    </c:legend>
    <c:plotVisOnly val="1"/>
    <c:dispBlanksAs val="gap"/>
    <c:showDLblsOverMax val="0"/>
  </c:chart>
  <c:spPr>
    <a:scene3d>
      <a:camera prst="orthographicFront"/>
      <a:lightRig rig="threePt" dir="t"/>
    </a:scene3d>
    <a:sp3d>
      <a:bevelT w="69850"/>
    </a:sp3d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cs-CZ"/>
              <a:t>Podíl</a:t>
            </a:r>
            <a:r>
              <a:rPr lang="en-US"/>
              <a:t> nezaměstnan</a:t>
            </a:r>
            <a:r>
              <a:rPr lang="cs-CZ"/>
              <a:t>ých podle stupně</a:t>
            </a:r>
            <a:r>
              <a:rPr lang="cs-CZ" baseline="0"/>
              <a:t> vzdělání</a:t>
            </a:r>
            <a:endParaRPr lang="en-US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03125504"/>
        <c:axId val="203127040"/>
        <c:axId val="0"/>
      </c:bar3DChart>
      <c:catAx>
        <c:axId val="203125504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cs-CZ"/>
          </a:p>
        </c:txPr>
        <c:crossAx val="203127040"/>
        <c:crosses val="autoZero"/>
        <c:auto val="1"/>
        <c:lblAlgn val="ctr"/>
        <c:lblOffset val="100"/>
        <c:noMultiLvlLbl val="0"/>
      </c:catAx>
      <c:valAx>
        <c:axId val="203127040"/>
        <c:scaling>
          <c:orientation val="minMax"/>
        </c:scaling>
        <c:delete val="1"/>
        <c:axPos val="l"/>
        <c:numFmt formatCode="0.0%" sourceLinked="1"/>
        <c:majorTickMark val="out"/>
        <c:minorTickMark val="none"/>
        <c:tickLblPos val="nextTo"/>
        <c:crossAx val="2031255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cs-CZ"/>
              <a:t>Podíl</a:t>
            </a:r>
            <a:r>
              <a:rPr lang="en-US"/>
              <a:t> nezaměstnan</a:t>
            </a:r>
            <a:r>
              <a:rPr lang="cs-CZ"/>
              <a:t>ých podle stupně</a:t>
            </a:r>
            <a:r>
              <a:rPr lang="cs-CZ" baseline="0"/>
              <a:t> vzdělání</a:t>
            </a:r>
            <a:endParaRPr lang="en-US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29194624"/>
        <c:axId val="129200512"/>
        <c:axId val="0"/>
      </c:bar3DChart>
      <c:catAx>
        <c:axId val="129194624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cs-CZ"/>
          </a:p>
        </c:txPr>
        <c:crossAx val="129200512"/>
        <c:crosses val="autoZero"/>
        <c:auto val="1"/>
        <c:lblAlgn val="ctr"/>
        <c:lblOffset val="100"/>
        <c:noMultiLvlLbl val="0"/>
      </c:catAx>
      <c:valAx>
        <c:axId val="129200512"/>
        <c:scaling>
          <c:orientation val="minMax"/>
        </c:scaling>
        <c:delete val="1"/>
        <c:axPos val="l"/>
        <c:numFmt formatCode="0.0%" sourceLinked="1"/>
        <c:majorTickMark val="out"/>
        <c:minorTickMark val="none"/>
        <c:tickLblPos val="nextTo"/>
        <c:crossAx val="12919462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cs-CZ" sz="1800" b="1" i="0" baseline="0">
                <a:effectLst/>
              </a:rPr>
              <a:t>Podíl nezaměstnaných podle oborů - vyšší odborné</a:t>
            </a:r>
            <a:endParaRPr lang="cs-CZ">
              <a:effectLst/>
            </a:endParaRPr>
          </a:p>
        </c:rich>
      </c:tx>
      <c:layout>
        <c:manualLayout>
          <c:xMode val="edge"/>
          <c:yMode val="edge"/>
          <c:x val="0.23526844444444445"/>
          <c:y val="4.2333333333333334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v>Míra nezaměstnanosti podle oborů</c:v>
          </c:tx>
          <c:invertIfNegative val="0"/>
          <c:dLbls>
            <c:dLbl>
              <c:idx val="0"/>
              <c:layout>
                <c:manualLayout>
                  <c:x val="1.269988888888886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269999999999999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8.466666666666667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8.4666666666666675E-3"/>
                  <c:y val="-1.851851851851851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269999999999999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8.466666666666667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8.4666666666666675E-3"/>
                  <c:y val="4.703703703703660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1.269999999999999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2.8222222222222221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8.4666666666666675E-3"/>
                  <c:y val="2.35185185185183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4.233333333333229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9.8777777777776746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5.6444444444444441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4.233333333333333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(Data!$B$11;Data!$B$18;Data!$B$23;Data!$B$25;Data!$B$26;Data!$B$29;Data!$B$32;Data!$B$34)</c:f>
              <c:strCache>
                <c:ptCount val="8"/>
                <c:pt idx="0">
                  <c:v>Elektrotech., telekom. a výpočet. technika</c:v>
                </c:pt>
                <c:pt idx="1">
                  <c:v>Stavebnictví, geodezie a kartografie</c:v>
                </c:pt>
                <c:pt idx="2">
                  <c:v>Zdravotnictví</c:v>
                </c:pt>
                <c:pt idx="3">
                  <c:v>Ekonomika a administrativa</c:v>
                </c:pt>
                <c:pt idx="4">
                  <c:v>Podnikání v oborech, odvětvích</c:v>
                </c:pt>
                <c:pt idx="5">
                  <c:v>Právo, právní a veřejnoprávní činnost</c:v>
                </c:pt>
                <c:pt idx="6">
                  <c:v>Pedagogika, učitelství a sociální péče</c:v>
                </c:pt>
                <c:pt idx="7">
                  <c:v>Umění a užité umění</c:v>
                </c:pt>
              </c:strCache>
            </c:strRef>
          </c:cat>
          <c:val>
            <c:numRef>
              <c:f>(Data!$N$11;Data!$N$18;Data!$N$23;Data!$N$25;Data!$N$26;Data!$N$29;Data!$N$32;Data!$N$34)</c:f>
              <c:numCache>
                <c:formatCode>0.0%</c:formatCode>
                <c:ptCount val="8"/>
                <c:pt idx="0">
                  <c:v>9.0909090909090912E-2</c:v>
                </c:pt>
                <c:pt idx="1">
                  <c:v>0</c:v>
                </c:pt>
                <c:pt idx="2">
                  <c:v>2.7777777777777776E-2</c:v>
                </c:pt>
                <c:pt idx="3">
                  <c:v>7.407407407407407E-2</c:v>
                </c:pt>
                <c:pt idx="4">
                  <c:v>0.11627906976744186</c:v>
                </c:pt>
                <c:pt idx="5">
                  <c:v>5.3571428571428568E-2</c:v>
                </c:pt>
                <c:pt idx="6">
                  <c:v>2.3809523809523808E-2</c:v>
                </c:pt>
                <c:pt idx="7">
                  <c:v>0.1111111111111111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29208320"/>
        <c:axId val="129211008"/>
        <c:axId val="0"/>
      </c:bar3DChart>
      <c:catAx>
        <c:axId val="129208320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cs-CZ"/>
          </a:p>
        </c:txPr>
        <c:crossAx val="129211008"/>
        <c:crosses val="autoZero"/>
        <c:auto val="1"/>
        <c:lblAlgn val="ctr"/>
        <c:lblOffset val="100"/>
        <c:noMultiLvlLbl val="0"/>
      </c:catAx>
      <c:valAx>
        <c:axId val="129211008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2920832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34088666666666667"/>
          <c:y val="0.11283018518518519"/>
          <c:w val="0.31258211111111112"/>
          <c:h val="4.8221296296296297E-2"/>
        </c:manualLayout>
      </c:layout>
      <c:overlay val="0"/>
      <c:txPr>
        <a:bodyPr/>
        <a:lstStyle/>
        <a:p>
          <a:pPr>
            <a:defRPr sz="1200" b="0" i="0"/>
          </a:pPr>
          <a:endParaRPr lang="cs-CZ"/>
        </a:p>
      </c:txPr>
    </c:legend>
    <c:plotVisOnly val="1"/>
    <c:dispBlanksAs val="gap"/>
    <c:showDLblsOverMax val="0"/>
  </c:chart>
  <c:spPr>
    <a:scene3d>
      <a:camera prst="orthographicFront"/>
      <a:lightRig rig="threePt" dir="t"/>
    </a:scene3d>
    <a:sp3d>
      <a:bevelT w="69850"/>
    </a:sp3d>
  </c:spPr>
  <c:externalData r:id="rId2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cs-CZ"/>
              <a:t>Podíl</a:t>
            </a:r>
            <a:r>
              <a:rPr lang="en-US"/>
              <a:t> nezaměstnan</a:t>
            </a:r>
            <a:r>
              <a:rPr lang="cs-CZ"/>
              <a:t>ých podle stupně</a:t>
            </a:r>
            <a:r>
              <a:rPr lang="cs-CZ" baseline="0"/>
              <a:t> vzdělání</a:t>
            </a:r>
            <a:endParaRPr lang="en-US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29323392"/>
        <c:axId val="129324928"/>
        <c:axId val="0"/>
      </c:bar3DChart>
      <c:catAx>
        <c:axId val="12932339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cs-CZ"/>
          </a:p>
        </c:txPr>
        <c:crossAx val="129324928"/>
        <c:crosses val="autoZero"/>
        <c:auto val="1"/>
        <c:lblAlgn val="ctr"/>
        <c:lblOffset val="100"/>
        <c:noMultiLvlLbl val="0"/>
      </c:catAx>
      <c:valAx>
        <c:axId val="129324928"/>
        <c:scaling>
          <c:orientation val="minMax"/>
        </c:scaling>
        <c:delete val="1"/>
        <c:axPos val="l"/>
        <c:numFmt formatCode="0.0%" sourceLinked="1"/>
        <c:majorTickMark val="out"/>
        <c:minorTickMark val="none"/>
        <c:tickLblPos val="nextTo"/>
        <c:crossAx val="1293233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cs-CZ"/>
              <a:t>Porovnání</a:t>
            </a:r>
            <a:r>
              <a:rPr lang="cs-CZ" baseline="0"/>
              <a:t> podílu nezaměstnaných podle stupně vzdělání</a:t>
            </a:r>
            <a:endParaRPr lang="cs-CZ"/>
          </a:p>
        </c:rich>
      </c:tx>
      <c:layout>
        <c:manualLayout>
          <c:xMode val="edge"/>
          <c:yMode val="edge"/>
          <c:x val="0.20408288888888892"/>
          <c:y val="6.3500000000000001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Usti!$B$39</c:f>
              <c:strCache>
                <c:ptCount val="1"/>
                <c:pt idx="0">
                  <c:v>Celá ČR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9.8776666666666665E-3"/>
                  <c:y val="-2.35185185185185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2699999999999999E-2"/>
                  <c:y val="-1.88148148148148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8.4666666666666675E-3"/>
                  <c:y val="-2.11666666666666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5522222222222326E-2"/>
                  <c:y val="-2.11668518518518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269999999999999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8.466666666666667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8.4666666666666675E-3"/>
                  <c:y val="4.703703703703660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1.269999999999999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2.8222222222222221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8.4666666666666675E-3"/>
                  <c:y val="2.35185185185183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4.233333333333229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9.8777777777776746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5.6444444444444441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4.233333333333333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Usti!$C$38:$F$38</c:f>
              <c:strCache>
                <c:ptCount val="4"/>
                <c:pt idx="0">
                  <c:v>Střední vzdělání s výučním listem - E,H</c:v>
                </c:pt>
                <c:pt idx="1">
                  <c:v>Střední odborné vzdělání s MZ a odborným výcvikem - L/0; Nástavbové vzdělání - L/5</c:v>
                </c:pt>
                <c:pt idx="2">
                  <c:v>Střední odborné vzdělání s maturitní zkouškou M</c:v>
                </c:pt>
                <c:pt idx="3">
                  <c:v>Vyšší odborné vzdělání - N</c:v>
                </c:pt>
              </c:strCache>
            </c:strRef>
          </c:cat>
          <c:val>
            <c:numRef>
              <c:f>Usti!$C$39:$F$39</c:f>
              <c:numCache>
                <c:formatCode>0.0%</c:formatCode>
                <c:ptCount val="4"/>
                <c:pt idx="0">
                  <c:v>0.13700000000000001</c:v>
                </c:pt>
                <c:pt idx="1">
                  <c:v>0.14000000000000001</c:v>
                </c:pt>
                <c:pt idx="2">
                  <c:v>9.6000000000000002E-2</c:v>
                </c:pt>
                <c:pt idx="3">
                  <c:v>7.4999999999999997E-2</c:v>
                </c:pt>
              </c:numCache>
            </c:numRef>
          </c:val>
        </c:ser>
        <c:ser>
          <c:idx val="1"/>
          <c:order val="1"/>
          <c:tx>
            <c:strRef>
              <c:f>Usti!$B$40</c:f>
              <c:strCache>
                <c:ptCount val="1"/>
                <c:pt idx="0">
                  <c:v>Ústecký kraj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6810999999999974E-2"/>
                  <c:y val="-1.64629629629629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3988888888888889E-2"/>
                  <c:y val="-2.11666666666666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3988888888888889E-2"/>
                  <c:y val="-2.11666666666666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6811111111111112E-2"/>
                  <c:y val="-1.88148148148148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128888888888894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7.0555555555555554E-3"/>
                  <c:y val="-2.35185185185185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5.6444444444444441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5.6444444444444441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4.233333333333333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9.87777777777777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8.4666666666665634E-3"/>
                  <c:y val="2.35185185185185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7.0555555555555554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8.466666666666667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2.8222222222221188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>
                    <a:solidFill>
                      <a:srgbClr val="FF0000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Usti!$C$38:$F$38</c:f>
              <c:strCache>
                <c:ptCount val="4"/>
                <c:pt idx="0">
                  <c:v>Střední vzdělání s výučním listem - E,H</c:v>
                </c:pt>
                <c:pt idx="1">
                  <c:v>Střední odborné vzdělání s MZ a odborným výcvikem - L/0; Nástavbové vzdělání - L/5</c:v>
                </c:pt>
                <c:pt idx="2">
                  <c:v>Střední odborné vzdělání s maturitní zkouškou M</c:v>
                </c:pt>
                <c:pt idx="3">
                  <c:v>Vyšší odborné vzdělání - N</c:v>
                </c:pt>
              </c:strCache>
            </c:strRef>
          </c:cat>
          <c:val>
            <c:numRef>
              <c:f>Usti!$C$40:$F$40</c:f>
              <c:numCache>
                <c:formatCode>0.0%</c:formatCode>
                <c:ptCount val="4"/>
                <c:pt idx="0">
                  <c:v>0.16500000000000001</c:v>
                </c:pt>
                <c:pt idx="1">
                  <c:v>0.21099999999999999</c:v>
                </c:pt>
                <c:pt idx="2">
                  <c:v>0.113</c:v>
                </c:pt>
                <c:pt idx="3">
                  <c:v>5.8999999999999997E-2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35991296"/>
        <c:axId val="135992832"/>
        <c:axId val="0"/>
      </c:bar3DChart>
      <c:catAx>
        <c:axId val="135991296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cs-CZ"/>
          </a:p>
        </c:txPr>
        <c:crossAx val="135992832"/>
        <c:crosses val="autoZero"/>
        <c:auto val="1"/>
        <c:lblAlgn val="ctr"/>
        <c:lblOffset val="100"/>
        <c:noMultiLvlLbl val="0"/>
      </c:catAx>
      <c:valAx>
        <c:axId val="135992832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3599129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39654122222222221"/>
          <c:y val="0.12458944444444445"/>
          <c:w val="0.20691755555555555"/>
          <c:h val="4.8221296296296297E-2"/>
        </c:manualLayout>
      </c:layout>
      <c:overlay val="0"/>
      <c:txPr>
        <a:bodyPr/>
        <a:lstStyle/>
        <a:p>
          <a:pPr>
            <a:defRPr sz="1200" b="0" i="0"/>
          </a:pPr>
          <a:endParaRPr lang="cs-CZ"/>
        </a:p>
      </c:txPr>
    </c:legend>
    <c:plotVisOnly val="1"/>
    <c:dispBlanksAs val="gap"/>
    <c:showDLblsOverMax val="0"/>
  </c:chart>
  <c:spPr>
    <a:scene3d>
      <a:camera prst="orthographicFront"/>
      <a:lightRig rig="threePt" dir="t"/>
    </a:scene3d>
    <a:sp3d>
      <a:bevelT w="69850"/>
    </a:sp3d>
  </c:spPr>
  <c:externalData r:id="rId2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cs-CZ"/>
              <a:t>Podíl</a:t>
            </a:r>
            <a:r>
              <a:rPr lang="en-US"/>
              <a:t> nezaměstnan</a:t>
            </a:r>
            <a:r>
              <a:rPr lang="cs-CZ"/>
              <a:t>ých podle stupně</a:t>
            </a:r>
            <a:r>
              <a:rPr lang="cs-CZ" baseline="0"/>
              <a:t> vzdělání</a:t>
            </a:r>
            <a:endParaRPr lang="en-US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36035328"/>
        <c:axId val="136041216"/>
        <c:axId val="0"/>
      </c:bar3DChart>
      <c:catAx>
        <c:axId val="136035328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cs-CZ"/>
          </a:p>
        </c:txPr>
        <c:crossAx val="136041216"/>
        <c:crosses val="autoZero"/>
        <c:auto val="1"/>
        <c:lblAlgn val="ctr"/>
        <c:lblOffset val="100"/>
        <c:noMultiLvlLbl val="0"/>
      </c:catAx>
      <c:valAx>
        <c:axId val="136041216"/>
        <c:scaling>
          <c:orientation val="minMax"/>
        </c:scaling>
        <c:delete val="1"/>
        <c:axPos val="l"/>
        <c:numFmt formatCode="0.0%" sourceLinked="1"/>
        <c:majorTickMark val="out"/>
        <c:minorTickMark val="none"/>
        <c:tickLblPos val="nextTo"/>
        <c:crossAx val="1360353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cs-CZ" dirty="0"/>
              <a:t>Přehled o počtech absolventů podle stupně vzdělání - z toho </a:t>
            </a:r>
            <a:r>
              <a:rPr lang="cs-CZ" dirty="0" smtClean="0"/>
              <a:t>nezaměstnaných – meziročně kleslo!</a:t>
            </a:r>
            <a:endParaRPr lang="cs-CZ" dirty="0"/>
          </a:p>
        </c:rich>
      </c:tx>
      <c:layout>
        <c:manualLayout>
          <c:xMode val="edge"/>
          <c:yMode val="edge"/>
          <c:x val="0.15400611111111112"/>
          <c:y val="4.4685185185185182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2577777777777776E-2"/>
          <c:y val="0.18642222222222221"/>
          <c:w val="0.96895555555555557"/>
          <c:h val="0.503039259259259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Celkem!$C$38</c:f>
              <c:strCache>
                <c:ptCount val="1"/>
                <c:pt idx="0">
                  <c:v>Počet absolventů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3988888888888889E-2"/>
                  <c:y val="-1.64629629629629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933333333333335E-2"/>
                  <c:y val="-1.41111111111111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5399999999999999E-2"/>
                  <c:y val="-1.88148148148148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5522222222222222E-2"/>
                  <c:y val="-1.41112962962962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2577777777777776E-2"/>
                  <c:y val="-1.41111111111111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Celkem!$B$39:$B$43</c:f>
              <c:strCache>
                <c:ptCount val="5"/>
                <c:pt idx="0">
                  <c:v>Střední vzdělání s výučním listem - E,H</c:v>
                </c:pt>
                <c:pt idx="1">
                  <c:v>Střední odborné vzdělání s MZ a odborným výcvikem L/O, nástavbové vzdělání - L/5</c:v>
                </c:pt>
                <c:pt idx="2">
                  <c:v>Střední odborné vzdělání s maturitní zkouškou - M</c:v>
                </c:pt>
                <c:pt idx="3">
                  <c:v>Vyšší odborné vzdělání - N</c:v>
                </c:pt>
                <c:pt idx="4">
                  <c:v>Gymnaziální vzdělání - K</c:v>
                </c:pt>
              </c:strCache>
            </c:strRef>
          </c:cat>
          <c:val>
            <c:numRef>
              <c:f>Celkem!$C$39:$C$43</c:f>
              <c:numCache>
                <c:formatCode>General</c:formatCode>
                <c:ptCount val="5"/>
                <c:pt idx="0">
                  <c:v>1960</c:v>
                </c:pt>
                <c:pt idx="1">
                  <c:v>327</c:v>
                </c:pt>
                <c:pt idx="2">
                  <c:v>2276</c:v>
                </c:pt>
                <c:pt idx="3">
                  <c:v>289</c:v>
                </c:pt>
                <c:pt idx="4">
                  <c:v>1341</c:v>
                </c:pt>
              </c:numCache>
            </c:numRef>
          </c:val>
        </c:ser>
        <c:ser>
          <c:idx val="1"/>
          <c:order val="1"/>
          <c:tx>
            <c:strRef>
              <c:f>Celkem!$D$38</c:f>
              <c:strCache>
                <c:ptCount val="1"/>
                <c:pt idx="0">
                  <c:v>Z toho nezaměstnaní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5522222222222222E-2"/>
                  <c:y val="-1.64629629629629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5522222222222222E-2"/>
                  <c:y val="-1.64629629629628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933333333333335E-2"/>
                  <c:y val="-1.41111111111111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2699999999999999E-2"/>
                  <c:y val="-1.64629629629629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5522222222222326E-2"/>
                  <c:y val="-1.41111111111111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>
                    <a:solidFill>
                      <a:srgbClr val="FF0000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Celkem!$B$39:$B$43</c:f>
              <c:strCache>
                <c:ptCount val="5"/>
                <c:pt idx="0">
                  <c:v>Střední vzdělání s výučním listem - E,H</c:v>
                </c:pt>
                <c:pt idx="1">
                  <c:v>Střední odborné vzdělání s MZ a odborným výcvikem L/O, nástavbové vzdělání - L/5</c:v>
                </c:pt>
                <c:pt idx="2">
                  <c:v>Střední odborné vzdělání s maturitní zkouškou - M</c:v>
                </c:pt>
                <c:pt idx="3">
                  <c:v>Vyšší odborné vzdělání - N</c:v>
                </c:pt>
                <c:pt idx="4">
                  <c:v>Gymnaziální vzdělání - K</c:v>
                </c:pt>
              </c:strCache>
            </c:strRef>
          </c:cat>
          <c:val>
            <c:numRef>
              <c:f>Celkem!$D$39:$D$43</c:f>
              <c:numCache>
                <c:formatCode>General</c:formatCode>
                <c:ptCount val="5"/>
                <c:pt idx="0">
                  <c:v>323</c:v>
                </c:pt>
                <c:pt idx="1">
                  <c:v>69</c:v>
                </c:pt>
                <c:pt idx="2">
                  <c:v>258</c:v>
                </c:pt>
                <c:pt idx="3">
                  <c:v>17</c:v>
                </c:pt>
                <c:pt idx="4">
                  <c:v>64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15367680"/>
        <c:axId val="215369984"/>
        <c:axId val="0"/>
      </c:bar3DChart>
      <c:catAx>
        <c:axId val="215367680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cs-CZ"/>
          </a:p>
        </c:txPr>
        <c:crossAx val="215369984"/>
        <c:crosses val="autoZero"/>
        <c:auto val="1"/>
        <c:lblAlgn val="ctr"/>
        <c:lblOffset val="100"/>
        <c:noMultiLvlLbl val="0"/>
      </c:catAx>
      <c:valAx>
        <c:axId val="21536998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1536768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53015077777777775"/>
          <c:y val="0.87387759259259257"/>
          <c:w val="0.45616499999999999"/>
          <c:h val="5.8081666666666663E-2"/>
        </c:manualLayout>
      </c:layout>
      <c:overlay val="0"/>
      <c:txPr>
        <a:bodyPr/>
        <a:lstStyle/>
        <a:p>
          <a:pPr>
            <a:defRPr sz="1400" b="0" i="0"/>
          </a:pPr>
          <a:endParaRPr lang="cs-CZ"/>
        </a:p>
      </c:txPr>
    </c:legend>
    <c:plotVisOnly val="1"/>
    <c:dispBlanksAs val="gap"/>
    <c:showDLblsOverMax val="0"/>
  </c:chart>
  <c:spPr>
    <a:scene3d>
      <a:camera prst="orthographicFront"/>
      <a:lightRig rig="threePt" dir="t"/>
    </a:scene3d>
    <a:sp3d>
      <a:bevelT w="69850"/>
    </a:sp3d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cs-CZ"/>
              <a:t>Podíl</a:t>
            </a:r>
            <a:r>
              <a:rPr lang="en-US"/>
              <a:t> nezaměstnan</a:t>
            </a:r>
            <a:r>
              <a:rPr lang="cs-CZ"/>
              <a:t>ých podle stupně</a:t>
            </a:r>
            <a:r>
              <a:rPr lang="cs-CZ" baseline="0"/>
              <a:t> vzdělání</a:t>
            </a:r>
            <a:endParaRPr lang="en-US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27564160"/>
        <c:axId val="234763008"/>
        <c:axId val="0"/>
      </c:bar3DChart>
      <c:catAx>
        <c:axId val="227564160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cs-CZ"/>
          </a:p>
        </c:txPr>
        <c:crossAx val="234763008"/>
        <c:crosses val="autoZero"/>
        <c:auto val="1"/>
        <c:lblAlgn val="ctr"/>
        <c:lblOffset val="100"/>
        <c:noMultiLvlLbl val="0"/>
      </c:catAx>
      <c:valAx>
        <c:axId val="234763008"/>
        <c:scaling>
          <c:orientation val="minMax"/>
        </c:scaling>
        <c:delete val="1"/>
        <c:axPos val="l"/>
        <c:numFmt formatCode="0.0%" sourceLinked="1"/>
        <c:majorTickMark val="out"/>
        <c:minorTickMark val="none"/>
        <c:tickLblPos val="nextTo"/>
        <c:crossAx val="2275641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cs-CZ"/>
              <a:t>Podíl</a:t>
            </a:r>
            <a:r>
              <a:rPr lang="en-US"/>
              <a:t> nezaměstnan</a:t>
            </a:r>
            <a:r>
              <a:rPr lang="cs-CZ"/>
              <a:t>ých podle stupně</a:t>
            </a:r>
            <a:r>
              <a:rPr lang="cs-CZ" baseline="0"/>
              <a:t> vzdělání</a:t>
            </a:r>
            <a:endParaRPr lang="en-US"/>
          </a:p>
        </c:rich>
      </c:tx>
      <c:layout>
        <c:manualLayout>
          <c:xMode val="edge"/>
          <c:yMode val="edge"/>
          <c:x val="0.23549066666666665"/>
          <c:y val="6.5851851851851856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Celkem!$C$45</c:f>
              <c:strCache>
                <c:ptCount val="1"/>
                <c:pt idx="0">
                  <c:v>Míra nezaměstnanosti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1166666666666667E-2"/>
                  <c:y val="-3.05740740740740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1166666666666667E-2"/>
                  <c:y val="-3.2925925925925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1166666666666667E-2"/>
                  <c:y val="-3.29259259259259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933333333333335E-2"/>
                  <c:y val="-3.52777777777777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8344444444444549E-2"/>
                  <c:y val="-3.05740740740740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Celkem!$B$46:$B$50</c:f>
              <c:strCache>
                <c:ptCount val="5"/>
                <c:pt idx="0">
                  <c:v>Střední vzdělání s výučním listem - E,H</c:v>
                </c:pt>
                <c:pt idx="1">
                  <c:v>Střední odborné vzdělání s MZ a odborným výcvikem L/O, nástavbové vzdělání - L/5</c:v>
                </c:pt>
                <c:pt idx="2">
                  <c:v>Střední odborné vzdělání s maturitní zkouškou - M</c:v>
                </c:pt>
                <c:pt idx="3">
                  <c:v>Vyšší odborné vzdělání - N</c:v>
                </c:pt>
                <c:pt idx="4">
                  <c:v>Gymnaziální vzdělání - K</c:v>
                </c:pt>
              </c:strCache>
            </c:strRef>
          </c:cat>
          <c:val>
            <c:numRef>
              <c:f>Celkem!$C$46:$C$50</c:f>
              <c:numCache>
                <c:formatCode>0.0%</c:formatCode>
                <c:ptCount val="5"/>
                <c:pt idx="0">
                  <c:v>0.16479591836734694</c:v>
                </c:pt>
                <c:pt idx="1">
                  <c:v>0.21100917431192662</c:v>
                </c:pt>
                <c:pt idx="2">
                  <c:v>0.11335676625659051</c:v>
                </c:pt>
                <c:pt idx="3">
                  <c:v>5.8823529411764705E-2</c:v>
                </c:pt>
                <c:pt idx="4">
                  <c:v>4.7725577926920205E-2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0381952"/>
        <c:axId val="10384896"/>
        <c:axId val="0"/>
      </c:bar3DChart>
      <c:catAx>
        <c:axId val="1038195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cs-CZ"/>
          </a:p>
        </c:txPr>
        <c:crossAx val="10384896"/>
        <c:crosses val="autoZero"/>
        <c:auto val="1"/>
        <c:lblAlgn val="ctr"/>
        <c:lblOffset val="100"/>
        <c:noMultiLvlLbl val="0"/>
      </c:catAx>
      <c:valAx>
        <c:axId val="10384896"/>
        <c:scaling>
          <c:orientation val="minMax"/>
        </c:scaling>
        <c:delete val="1"/>
        <c:axPos val="l"/>
        <c:numFmt formatCode="0.0%" sourceLinked="1"/>
        <c:majorTickMark val="out"/>
        <c:minorTickMark val="none"/>
        <c:tickLblPos val="nextTo"/>
        <c:crossAx val="1038195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cs-CZ"/>
              <a:t>Podíl</a:t>
            </a:r>
            <a:r>
              <a:rPr lang="en-US"/>
              <a:t> nezaměstnan</a:t>
            </a:r>
            <a:r>
              <a:rPr lang="cs-CZ"/>
              <a:t>ých podle stupně</a:t>
            </a:r>
            <a:r>
              <a:rPr lang="cs-CZ" baseline="0"/>
              <a:t> vzdělání</a:t>
            </a:r>
            <a:endParaRPr lang="en-US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0418816"/>
        <c:axId val="37298560"/>
        <c:axId val="0"/>
      </c:bar3DChart>
      <c:catAx>
        <c:axId val="10418816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cs-CZ"/>
          </a:p>
        </c:txPr>
        <c:crossAx val="37298560"/>
        <c:crosses val="autoZero"/>
        <c:auto val="1"/>
        <c:lblAlgn val="ctr"/>
        <c:lblOffset val="100"/>
        <c:noMultiLvlLbl val="0"/>
      </c:catAx>
      <c:valAx>
        <c:axId val="37298560"/>
        <c:scaling>
          <c:orientation val="minMax"/>
        </c:scaling>
        <c:delete val="1"/>
        <c:axPos val="l"/>
        <c:numFmt formatCode="0.0%" sourceLinked="1"/>
        <c:majorTickMark val="out"/>
        <c:minorTickMark val="none"/>
        <c:tickLblPos val="nextTo"/>
        <c:crossAx val="104188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/>
            </a:pPr>
            <a:r>
              <a:rPr lang="cs-CZ" sz="1800" dirty="0"/>
              <a:t>Vyučení</a:t>
            </a:r>
            <a:r>
              <a:rPr lang="cs-CZ" sz="1800" baseline="0" dirty="0"/>
              <a:t> - podle oborů</a:t>
            </a:r>
            <a:endParaRPr lang="cs-CZ" sz="1800" dirty="0"/>
          </a:p>
        </c:rich>
      </c:tx>
      <c:layout>
        <c:manualLayout>
          <c:xMode val="edge"/>
          <c:yMode val="edge"/>
          <c:x val="0.3796956666666666"/>
          <c:y val="4.2333333333333334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v>Počet absolventů</c:v>
          </c:tx>
          <c:invertIfNegative val="0"/>
          <c:dLbls>
            <c:dLbl>
              <c:idx val="0"/>
              <c:layout>
                <c:manualLayout>
                  <c:x val="1.269988888888886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269999999999999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8.466666666666667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8.4666666666666675E-3"/>
                  <c:y val="-1.851851851851851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269999999999999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8.466666666666667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8.4666666666666675E-3"/>
                  <c:y val="4.703703703703660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1.269999999999999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2.8222222222222221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8.4666666666666675E-3"/>
                  <c:y val="2.35185185185183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4.233333333333229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9.8777777777776746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5.6444444444444441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4.233333333333333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(Data!$B$10:$B$11;Data!$B$13:$B$14;Data!$B$16:$B$18;Data!$B$21;Data!$B$23;Data!$B$27:$B$28;Data!$B$30;Data!$B$32;Data!$B$34)</c:f>
              <c:strCache>
                <c:ptCount val="14"/>
                <c:pt idx="0">
                  <c:v>Strojírenství a strojírenská výroba</c:v>
                </c:pt>
                <c:pt idx="1">
                  <c:v>Elektrotech., telekom. a výpočet. technika</c:v>
                </c:pt>
                <c:pt idx="2">
                  <c:v>Potravinářství a potravinářská chemie</c:v>
                </c:pt>
                <c:pt idx="3">
                  <c:v>Textilní výroba a oděvnictví</c:v>
                </c:pt>
                <c:pt idx="4">
                  <c:v>Zprac. dřeva a výroba hudebních nástrojů</c:v>
                </c:pt>
                <c:pt idx="5">
                  <c:v>Polygrafie, zpr. papíru, filmu, fotografie</c:v>
                </c:pt>
                <c:pt idx="6">
                  <c:v>Stavebnictví, geodezie a kartografie</c:v>
                </c:pt>
                <c:pt idx="7">
                  <c:v>Zemědělství a lesnictví</c:v>
                </c:pt>
                <c:pt idx="8">
                  <c:v>Zdravotnictví</c:v>
                </c:pt>
                <c:pt idx="9">
                  <c:v>Gastronomie, hotelnictví a turismus</c:v>
                </c:pt>
                <c:pt idx="10">
                  <c:v>Obchod</c:v>
                </c:pt>
                <c:pt idx="11">
                  <c:v>Osobní a provozní služby</c:v>
                </c:pt>
                <c:pt idx="12">
                  <c:v>Pedagogika, učitelství a sociální péče</c:v>
                </c:pt>
                <c:pt idx="13">
                  <c:v>Umění a užité umění</c:v>
                </c:pt>
              </c:strCache>
            </c:strRef>
          </c:cat>
          <c:val>
            <c:numRef>
              <c:f>(Data!$C$10:$C$11;Data!$C$13:$C$14;Data!$C$16:$C$18;Data!$C$21;Data!$C$23;Data!$C$27:$C$28;Data!$C$30;Data!$C$32;Data!$C$34)</c:f>
              <c:numCache>
                <c:formatCode>General</c:formatCode>
                <c:ptCount val="14"/>
                <c:pt idx="0">
                  <c:v>352</c:v>
                </c:pt>
                <c:pt idx="1">
                  <c:v>136</c:v>
                </c:pt>
                <c:pt idx="2">
                  <c:v>83</c:v>
                </c:pt>
                <c:pt idx="3">
                  <c:v>16</c:v>
                </c:pt>
                <c:pt idx="4">
                  <c:v>110</c:v>
                </c:pt>
                <c:pt idx="5">
                  <c:v>14</c:v>
                </c:pt>
                <c:pt idx="6">
                  <c:v>195</c:v>
                </c:pt>
                <c:pt idx="7">
                  <c:v>139</c:v>
                </c:pt>
                <c:pt idx="8">
                  <c:v>23</c:v>
                </c:pt>
                <c:pt idx="9">
                  <c:v>400</c:v>
                </c:pt>
                <c:pt idx="10">
                  <c:v>195</c:v>
                </c:pt>
                <c:pt idx="11">
                  <c:v>230</c:v>
                </c:pt>
                <c:pt idx="12">
                  <c:v>45</c:v>
                </c:pt>
                <c:pt idx="13">
                  <c:v>4</c:v>
                </c:pt>
              </c:numCache>
            </c:numRef>
          </c:val>
        </c:ser>
        <c:ser>
          <c:idx val="1"/>
          <c:order val="1"/>
          <c:tx>
            <c:v>Z toho nezaměstnaných</c:v>
          </c:tx>
          <c:invertIfNegative val="0"/>
          <c:dLbls>
            <c:dLbl>
              <c:idx val="0"/>
              <c:layout>
                <c:manualLayout>
                  <c:x val="1.5522222222222222E-2"/>
                  <c:y val="-1.64629629629629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1288888888888888E-2"/>
                  <c:y val="-2.35185185185185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128888888888888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270000000000005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128888888888894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7.0555555555555554E-3"/>
                  <c:y val="-2.35185185185185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5.6444444444444441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5.6444444444444441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4.233333333333333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9.87777777777777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8.4666666666665634E-3"/>
                  <c:y val="2.35185185185185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7.0555555555555554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8.466666666666667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2.8222222222221188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>
                    <a:solidFill>
                      <a:srgbClr val="FF0000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(Data!$B$10:$B$11;Data!$B$13:$B$14;Data!$B$16:$B$18;Data!$B$21;Data!$B$23;Data!$B$27:$B$28;Data!$B$30;Data!$B$32;Data!$B$34)</c:f>
              <c:strCache>
                <c:ptCount val="14"/>
                <c:pt idx="0">
                  <c:v>Strojírenství a strojírenská výroba</c:v>
                </c:pt>
                <c:pt idx="1">
                  <c:v>Elektrotech., telekom. a výpočet. technika</c:v>
                </c:pt>
                <c:pt idx="2">
                  <c:v>Potravinářství a potravinářská chemie</c:v>
                </c:pt>
                <c:pt idx="3">
                  <c:v>Textilní výroba a oděvnictví</c:v>
                </c:pt>
                <c:pt idx="4">
                  <c:v>Zprac. dřeva a výroba hudebních nástrojů</c:v>
                </c:pt>
                <c:pt idx="5">
                  <c:v>Polygrafie, zpr. papíru, filmu, fotografie</c:v>
                </c:pt>
                <c:pt idx="6">
                  <c:v>Stavebnictví, geodezie a kartografie</c:v>
                </c:pt>
                <c:pt idx="7">
                  <c:v>Zemědělství a lesnictví</c:v>
                </c:pt>
                <c:pt idx="8">
                  <c:v>Zdravotnictví</c:v>
                </c:pt>
                <c:pt idx="9">
                  <c:v>Gastronomie, hotelnictví a turismus</c:v>
                </c:pt>
                <c:pt idx="10">
                  <c:v>Obchod</c:v>
                </c:pt>
                <c:pt idx="11">
                  <c:v>Osobní a provozní služby</c:v>
                </c:pt>
                <c:pt idx="12">
                  <c:v>Pedagogika, učitelství a sociální péče</c:v>
                </c:pt>
                <c:pt idx="13">
                  <c:v>Umění a užité umění</c:v>
                </c:pt>
              </c:strCache>
            </c:strRef>
          </c:cat>
          <c:val>
            <c:numRef>
              <c:f>(Data!$D$10:$D$11;Data!$D$13:$D$14;Data!$D$16:$D$18;Data!$D$21;Data!$D$23;Data!$D$27:$D$28;Data!$D$30;Data!$D$32;Data!$D$34)</c:f>
              <c:numCache>
                <c:formatCode>General</c:formatCode>
                <c:ptCount val="14"/>
                <c:pt idx="0">
                  <c:v>33</c:v>
                </c:pt>
                <c:pt idx="1">
                  <c:v>9</c:v>
                </c:pt>
                <c:pt idx="2">
                  <c:v>9</c:v>
                </c:pt>
                <c:pt idx="3">
                  <c:v>3</c:v>
                </c:pt>
                <c:pt idx="4">
                  <c:v>14</c:v>
                </c:pt>
                <c:pt idx="5">
                  <c:v>2</c:v>
                </c:pt>
                <c:pt idx="6">
                  <c:v>39</c:v>
                </c:pt>
                <c:pt idx="7">
                  <c:v>29</c:v>
                </c:pt>
                <c:pt idx="8">
                  <c:v>5</c:v>
                </c:pt>
                <c:pt idx="9">
                  <c:v>90</c:v>
                </c:pt>
                <c:pt idx="10">
                  <c:v>31</c:v>
                </c:pt>
                <c:pt idx="11">
                  <c:v>47</c:v>
                </c:pt>
                <c:pt idx="12">
                  <c:v>12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37648640"/>
        <c:axId val="119697408"/>
        <c:axId val="0"/>
      </c:bar3DChart>
      <c:catAx>
        <c:axId val="37648640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cs-CZ"/>
          </a:p>
        </c:txPr>
        <c:crossAx val="119697408"/>
        <c:crosses val="autoZero"/>
        <c:auto val="1"/>
        <c:lblAlgn val="ctr"/>
        <c:lblOffset val="100"/>
        <c:noMultiLvlLbl val="0"/>
      </c:catAx>
      <c:valAx>
        <c:axId val="11969740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764864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30799655555555555"/>
          <c:y val="0.11283018518518519"/>
          <c:w val="0.3840068888888889"/>
          <c:h val="4.8221296296296297E-2"/>
        </c:manualLayout>
      </c:layout>
      <c:overlay val="0"/>
      <c:txPr>
        <a:bodyPr/>
        <a:lstStyle/>
        <a:p>
          <a:pPr>
            <a:defRPr sz="1200" b="0" i="0"/>
          </a:pPr>
          <a:endParaRPr lang="cs-CZ"/>
        </a:p>
      </c:txPr>
    </c:legend>
    <c:plotVisOnly val="1"/>
    <c:dispBlanksAs val="gap"/>
    <c:showDLblsOverMax val="0"/>
  </c:chart>
  <c:spPr>
    <a:scene3d>
      <a:camera prst="orthographicFront"/>
      <a:lightRig rig="threePt" dir="t"/>
    </a:scene3d>
    <a:sp3d>
      <a:bevelT w="69850"/>
    </a:sp3d>
  </c:sp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cs-CZ"/>
              <a:t>Podíl</a:t>
            </a:r>
            <a:r>
              <a:rPr lang="en-US"/>
              <a:t> nezaměstnan</a:t>
            </a:r>
            <a:r>
              <a:rPr lang="cs-CZ"/>
              <a:t>ých podle stupně</a:t>
            </a:r>
            <a:r>
              <a:rPr lang="cs-CZ" baseline="0"/>
              <a:t> vzdělání</a:t>
            </a:r>
            <a:endParaRPr lang="en-US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27669760"/>
        <c:axId val="127671296"/>
        <c:axId val="0"/>
      </c:bar3DChart>
      <c:catAx>
        <c:axId val="127669760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cs-CZ"/>
          </a:p>
        </c:txPr>
        <c:crossAx val="127671296"/>
        <c:crosses val="autoZero"/>
        <c:auto val="1"/>
        <c:lblAlgn val="ctr"/>
        <c:lblOffset val="100"/>
        <c:noMultiLvlLbl val="0"/>
      </c:catAx>
      <c:valAx>
        <c:axId val="127671296"/>
        <c:scaling>
          <c:orientation val="minMax"/>
        </c:scaling>
        <c:delete val="1"/>
        <c:axPos val="l"/>
        <c:numFmt formatCode="0.0%" sourceLinked="1"/>
        <c:majorTickMark val="out"/>
        <c:minorTickMark val="none"/>
        <c:tickLblPos val="nextTo"/>
        <c:crossAx val="1276697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cs-CZ"/>
              <a:t>Podíl nezaměstnaných podle oborů - vyučení</a:t>
            </a:r>
          </a:p>
        </c:rich>
      </c:tx>
      <c:layout>
        <c:manualLayout>
          <c:xMode val="edge"/>
          <c:yMode val="edge"/>
          <c:x val="0.26080599999999998"/>
          <c:y val="4.2333333333333334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v>Míra nezaměstnanosti podle oborů</c:v>
          </c:tx>
          <c:invertIfNegative val="0"/>
          <c:dLbls>
            <c:dLbl>
              <c:idx val="0"/>
              <c:layout>
                <c:manualLayout>
                  <c:x val="1.269988888888886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269999999999999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8.466666666666667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8.4666666666666675E-3"/>
                  <c:y val="-1.851851851851851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269999999999999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8.466666666666667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8.4666666666666675E-3"/>
                  <c:y val="4.703703703703660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1.269999999999999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2.8222222222222221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8.4666666666666675E-3"/>
                  <c:y val="2.35185185185183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4.233333333333229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9.8777777777776746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5.6444444444444441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4.233333333333333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(Data!$B$10;Data!$B$11;Data!$B$13;Data!$B$14;Data!$B$16;Data!$B$17;Data!$B$18;Data!$B$21;Data!$B$23;Data!$B$27;Data!$B$28;Data!$B$30;Data!$B$32;Data!$B$34)</c:f>
              <c:strCache>
                <c:ptCount val="14"/>
                <c:pt idx="0">
                  <c:v>Strojírenství a strojírenská výroba</c:v>
                </c:pt>
                <c:pt idx="1">
                  <c:v>Elektrotech., telekom. a výpočet. technika</c:v>
                </c:pt>
                <c:pt idx="2">
                  <c:v>Potravinářství a potravinářská chemie</c:v>
                </c:pt>
                <c:pt idx="3">
                  <c:v>Textilní výroba a oděvnictví</c:v>
                </c:pt>
                <c:pt idx="4">
                  <c:v>Zprac. dřeva a výroba hudebních nástrojů</c:v>
                </c:pt>
                <c:pt idx="5">
                  <c:v>Polygrafie, zpr. papíru, filmu, fotografie</c:v>
                </c:pt>
                <c:pt idx="6">
                  <c:v>Stavebnictví, geodezie a kartografie</c:v>
                </c:pt>
                <c:pt idx="7">
                  <c:v>Zemědělství a lesnictví</c:v>
                </c:pt>
                <c:pt idx="8">
                  <c:v>Zdravotnictví</c:v>
                </c:pt>
                <c:pt idx="9">
                  <c:v>Gastronomie, hotelnictví a turismus</c:v>
                </c:pt>
                <c:pt idx="10">
                  <c:v>Obchod</c:v>
                </c:pt>
                <c:pt idx="11">
                  <c:v>Osobní a provozní služby</c:v>
                </c:pt>
                <c:pt idx="12">
                  <c:v>Pedagogika, učitelství a sociální péče</c:v>
                </c:pt>
                <c:pt idx="13">
                  <c:v>Umění a užité umění</c:v>
                </c:pt>
              </c:strCache>
            </c:strRef>
          </c:cat>
          <c:val>
            <c:numRef>
              <c:f>(Data!$E$10;Data!$E$11;Data!$E$13;Data!$E$14;Data!$E$16;Data!$E$17;Data!$E$18;Data!$E$21;Data!$E$23;Data!$E$27;Data!$E$28;Data!$E$30;Data!$E$32;Data!$E$34)</c:f>
              <c:numCache>
                <c:formatCode>0.0%</c:formatCode>
                <c:ptCount val="14"/>
                <c:pt idx="0">
                  <c:v>9.375E-2</c:v>
                </c:pt>
                <c:pt idx="1">
                  <c:v>6.6176470588235295E-2</c:v>
                </c:pt>
                <c:pt idx="2">
                  <c:v>0.10843373493975904</c:v>
                </c:pt>
                <c:pt idx="3">
                  <c:v>0.1875</c:v>
                </c:pt>
                <c:pt idx="4">
                  <c:v>0.12727272727272726</c:v>
                </c:pt>
                <c:pt idx="5">
                  <c:v>0.14285714285714285</c:v>
                </c:pt>
                <c:pt idx="6">
                  <c:v>0.2</c:v>
                </c:pt>
                <c:pt idx="7">
                  <c:v>0.20863309352517986</c:v>
                </c:pt>
                <c:pt idx="8">
                  <c:v>0.21739130434782608</c:v>
                </c:pt>
                <c:pt idx="9">
                  <c:v>0.22500000000000001</c:v>
                </c:pt>
                <c:pt idx="10">
                  <c:v>0.15897435897435896</c:v>
                </c:pt>
                <c:pt idx="11">
                  <c:v>0.20434782608695654</c:v>
                </c:pt>
                <c:pt idx="12">
                  <c:v>0.26666666666666666</c:v>
                </c:pt>
                <c:pt idx="13">
                  <c:v>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27691392"/>
        <c:axId val="127702528"/>
        <c:axId val="0"/>
      </c:bar3DChart>
      <c:catAx>
        <c:axId val="12769139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cs-CZ"/>
          </a:p>
        </c:txPr>
        <c:crossAx val="127702528"/>
        <c:crosses val="autoZero"/>
        <c:auto val="1"/>
        <c:lblAlgn val="ctr"/>
        <c:lblOffset val="100"/>
        <c:noMultiLvlLbl val="0"/>
      </c:catAx>
      <c:valAx>
        <c:axId val="127702528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2769139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33241999999999999"/>
          <c:y val="0.11283018518518519"/>
          <c:w val="0.31258211111111112"/>
          <c:h val="4.8221296296296297E-2"/>
        </c:manualLayout>
      </c:layout>
      <c:overlay val="0"/>
      <c:txPr>
        <a:bodyPr/>
        <a:lstStyle/>
        <a:p>
          <a:pPr>
            <a:defRPr sz="1200" b="0" i="0"/>
          </a:pPr>
          <a:endParaRPr lang="cs-CZ"/>
        </a:p>
      </c:txPr>
    </c:legend>
    <c:plotVisOnly val="1"/>
    <c:dispBlanksAs val="gap"/>
    <c:showDLblsOverMax val="0"/>
  </c:chart>
  <c:spPr>
    <a:scene3d>
      <a:camera prst="orthographicFront"/>
      <a:lightRig rig="threePt" dir="t"/>
    </a:scene3d>
    <a:sp3d>
      <a:bevelT w="69850"/>
    </a:sp3d>
  </c:sp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0.09751</cdr:x>
      <cdr:y>0.55685</cdr:y>
    </cdr:from>
    <cdr:to>
      <cdr:x>0.85875</cdr:x>
      <cdr:y>0.92278</cdr:y>
    </cdr:to>
    <cdr:sp macro="" textlink="">
      <cdr:nvSpPr>
        <cdr:cNvPr id="2" name="TextovéPole 1"/>
        <cdr:cNvSpPr txBox="1"/>
      </cdr:nvSpPr>
      <cdr:spPr>
        <a:xfrm xmlns:a="http://schemas.openxmlformats.org/drawingml/2006/main">
          <a:off x="802468" y="2520280"/>
          <a:ext cx="6264701" cy="16561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marL="171450" indent="-171450">
            <a:buFont typeface="Arial" charset="0"/>
            <a:buChar char="•"/>
          </a:pPr>
          <a:r>
            <a:rPr lang="cs-CZ" sz="2200" kern="1200" dirty="0" smtClean="0">
              <a:solidFill>
                <a:schemeClr val="tx1"/>
              </a:solidFill>
              <a:latin typeface="+mj-lt"/>
            </a:rPr>
            <a:t>Absolventi dle stupně vzdělání</a:t>
          </a:r>
        </a:p>
        <a:p xmlns:a="http://schemas.openxmlformats.org/drawingml/2006/main">
          <a:endParaRPr lang="cs-CZ" sz="2200" kern="1200" dirty="0">
            <a:solidFill>
              <a:schemeClr val="tx1"/>
            </a:solidFill>
            <a:latin typeface="+mj-lt"/>
          </a:endParaRPr>
        </a:p>
        <a:p xmlns:a="http://schemas.openxmlformats.org/drawingml/2006/main">
          <a:pPr marL="171450" indent="-171450">
            <a:buFont typeface="Arial" charset="0"/>
            <a:buChar char="•"/>
          </a:pPr>
          <a:r>
            <a:rPr lang="cs-CZ" sz="2200" kern="1200" dirty="0" smtClean="0">
              <a:solidFill>
                <a:schemeClr val="tx1"/>
              </a:solidFill>
              <a:latin typeface="+mj-lt"/>
            </a:rPr>
            <a:t>nezaměstnaní</a:t>
          </a:r>
          <a:endParaRPr lang="cs-CZ" sz="2200" kern="1200" dirty="0">
            <a:solidFill>
              <a:schemeClr val="tx1"/>
            </a:solidFill>
            <a:latin typeface="+mj-lt"/>
          </a:endParaRPr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0.09751</cdr:x>
      <cdr:y>0.55685</cdr:y>
    </cdr:from>
    <cdr:to>
      <cdr:x>0.85875</cdr:x>
      <cdr:y>0.92278</cdr:y>
    </cdr:to>
    <cdr:sp macro="" textlink="">
      <cdr:nvSpPr>
        <cdr:cNvPr id="2" name="TextovéPole 1"/>
        <cdr:cNvSpPr txBox="1"/>
      </cdr:nvSpPr>
      <cdr:spPr>
        <a:xfrm xmlns:a="http://schemas.openxmlformats.org/drawingml/2006/main">
          <a:off x="802468" y="2520280"/>
          <a:ext cx="6264701" cy="16561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marL="171450" indent="-171450">
            <a:buFont typeface="Arial" charset="0"/>
            <a:buChar char="•"/>
          </a:pPr>
          <a:endParaRPr lang="cs-CZ" sz="2200" kern="1200" dirty="0">
            <a:solidFill>
              <a:schemeClr val="tx1"/>
            </a:solidFill>
            <a:latin typeface="+mj-lt"/>
          </a:endParaRPr>
        </a:p>
      </cdr:txBody>
    </cdr:sp>
  </cdr:relSizeAnchor>
</c:userShapes>
</file>

<file path=ppt/drawings/drawing11.xml><?xml version="1.0" encoding="utf-8"?>
<c:userShapes xmlns:c="http://schemas.openxmlformats.org/drawingml/2006/chart">
  <cdr:relSizeAnchor xmlns:cdr="http://schemas.openxmlformats.org/drawingml/2006/chartDrawing">
    <cdr:from>
      <cdr:x>0.09751</cdr:x>
      <cdr:y>0.55685</cdr:y>
    </cdr:from>
    <cdr:to>
      <cdr:x>0.85875</cdr:x>
      <cdr:y>0.92278</cdr:y>
    </cdr:to>
    <cdr:sp macro="" textlink="">
      <cdr:nvSpPr>
        <cdr:cNvPr id="2" name="TextovéPole 1"/>
        <cdr:cNvSpPr txBox="1"/>
      </cdr:nvSpPr>
      <cdr:spPr>
        <a:xfrm xmlns:a="http://schemas.openxmlformats.org/drawingml/2006/main">
          <a:off x="802468" y="2520280"/>
          <a:ext cx="6264701" cy="16561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marL="171450" indent="-171450">
            <a:buFont typeface="Arial" charset="0"/>
            <a:buChar char="•"/>
          </a:pPr>
          <a:endParaRPr lang="cs-CZ" sz="2200" kern="1200" dirty="0">
            <a:solidFill>
              <a:schemeClr val="tx1"/>
            </a:solidFill>
            <a:latin typeface="+mj-lt"/>
          </a:endParaRPr>
        </a:p>
      </cdr:txBody>
    </cdr:sp>
  </cdr:relSizeAnchor>
</c:userShapes>
</file>

<file path=ppt/drawings/drawing12.xml><?xml version="1.0" encoding="utf-8"?>
<c:userShapes xmlns:c="http://schemas.openxmlformats.org/drawingml/2006/chart">
  <cdr:relSizeAnchor xmlns:cdr="http://schemas.openxmlformats.org/drawingml/2006/chartDrawing">
    <cdr:from>
      <cdr:x>0.09751</cdr:x>
      <cdr:y>0.55685</cdr:y>
    </cdr:from>
    <cdr:to>
      <cdr:x>0.85875</cdr:x>
      <cdr:y>0.92278</cdr:y>
    </cdr:to>
    <cdr:sp macro="" textlink="">
      <cdr:nvSpPr>
        <cdr:cNvPr id="2" name="TextovéPole 1"/>
        <cdr:cNvSpPr txBox="1"/>
      </cdr:nvSpPr>
      <cdr:spPr>
        <a:xfrm xmlns:a="http://schemas.openxmlformats.org/drawingml/2006/main">
          <a:off x="802468" y="2520280"/>
          <a:ext cx="6264701" cy="16561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marL="171450" indent="-171450">
            <a:buFont typeface="Arial" charset="0"/>
            <a:buChar char="•"/>
          </a:pPr>
          <a:endParaRPr lang="cs-CZ" sz="2200" kern="1200" dirty="0">
            <a:solidFill>
              <a:schemeClr val="tx1"/>
            </a:solidFill>
            <a:latin typeface="+mj-lt"/>
          </a:endParaRPr>
        </a:p>
      </cdr:txBody>
    </cdr:sp>
  </cdr:relSizeAnchor>
</c:userShapes>
</file>

<file path=ppt/drawings/drawing13.xml><?xml version="1.0" encoding="utf-8"?>
<c:userShapes xmlns:c="http://schemas.openxmlformats.org/drawingml/2006/chart">
  <cdr:relSizeAnchor xmlns:cdr="http://schemas.openxmlformats.org/drawingml/2006/chartDrawing">
    <cdr:from>
      <cdr:x>0.09751</cdr:x>
      <cdr:y>0.55685</cdr:y>
    </cdr:from>
    <cdr:to>
      <cdr:x>0.85875</cdr:x>
      <cdr:y>0.92278</cdr:y>
    </cdr:to>
    <cdr:sp macro="" textlink="">
      <cdr:nvSpPr>
        <cdr:cNvPr id="2" name="TextovéPole 1"/>
        <cdr:cNvSpPr txBox="1"/>
      </cdr:nvSpPr>
      <cdr:spPr>
        <a:xfrm xmlns:a="http://schemas.openxmlformats.org/drawingml/2006/main">
          <a:off x="802468" y="2520280"/>
          <a:ext cx="6264701" cy="16561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marL="171450" indent="-171450">
            <a:buFont typeface="Arial" charset="0"/>
            <a:buChar char="•"/>
          </a:pPr>
          <a:endParaRPr lang="cs-CZ" sz="2200" kern="1200" dirty="0">
            <a:solidFill>
              <a:schemeClr val="tx1"/>
            </a:solidFill>
            <a:latin typeface="+mj-lt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0.09751</cdr:x>
      <cdr:y>0.55685</cdr:y>
    </cdr:from>
    <cdr:to>
      <cdr:x>0.85875</cdr:x>
      <cdr:y>0.92278</cdr:y>
    </cdr:to>
    <cdr:sp macro="" textlink="">
      <cdr:nvSpPr>
        <cdr:cNvPr id="2" name="TextovéPole 1"/>
        <cdr:cNvSpPr txBox="1"/>
      </cdr:nvSpPr>
      <cdr:spPr>
        <a:xfrm xmlns:a="http://schemas.openxmlformats.org/drawingml/2006/main">
          <a:off x="802468" y="2520280"/>
          <a:ext cx="6264701" cy="16561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marL="171450" indent="-171450">
            <a:buFont typeface="Arial" charset="0"/>
            <a:buChar char="•"/>
          </a:pPr>
          <a:endParaRPr lang="cs-CZ" sz="2200" kern="1200" dirty="0">
            <a:solidFill>
              <a:schemeClr val="tx1"/>
            </a:solidFill>
            <a:latin typeface="+mj-lt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0.09751</cdr:x>
      <cdr:y>0.55685</cdr:y>
    </cdr:from>
    <cdr:to>
      <cdr:x>0.85875</cdr:x>
      <cdr:y>0.92278</cdr:y>
    </cdr:to>
    <cdr:sp macro="" textlink="">
      <cdr:nvSpPr>
        <cdr:cNvPr id="2" name="TextovéPole 1"/>
        <cdr:cNvSpPr txBox="1"/>
      </cdr:nvSpPr>
      <cdr:spPr>
        <a:xfrm xmlns:a="http://schemas.openxmlformats.org/drawingml/2006/main">
          <a:off x="802468" y="2520280"/>
          <a:ext cx="6264701" cy="16561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marL="171450" indent="-171450">
            <a:buFont typeface="Arial" charset="0"/>
            <a:buChar char="•"/>
          </a:pPr>
          <a:endParaRPr lang="cs-CZ" sz="2200" kern="1200" dirty="0">
            <a:solidFill>
              <a:schemeClr val="tx1"/>
            </a:solidFill>
            <a:latin typeface="+mj-lt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0.09751</cdr:x>
      <cdr:y>0.55685</cdr:y>
    </cdr:from>
    <cdr:to>
      <cdr:x>0.85875</cdr:x>
      <cdr:y>0.92278</cdr:y>
    </cdr:to>
    <cdr:sp macro="" textlink="">
      <cdr:nvSpPr>
        <cdr:cNvPr id="2" name="TextovéPole 1"/>
        <cdr:cNvSpPr txBox="1"/>
      </cdr:nvSpPr>
      <cdr:spPr>
        <a:xfrm xmlns:a="http://schemas.openxmlformats.org/drawingml/2006/main">
          <a:off x="802468" y="2520280"/>
          <a:ext cx="6264701" cy="16561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marL="171450" indent="-171450">
            <a:buFont typeface="Arial" charset="0"/>
            <a:buChar char="•"/>
          </a:pPr>
          <a:endParaRPr lang="cs-CZ" sz="2200" kern="1200" dirty="0">
            <a:solidFill>
              <a:schemeClr val="tx1"/>
            </a:solidFill>
            <a:latin typeface="+mj-lt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0.09751</cdr:x>
      <cdr:y>0.55685</cdr:y>
    </cdr:from>
    <cdr:to>
      <cdr:x>0.85875</cdr:x>
      <cdr:y>0.92278</cdr:y>
    </cdr:to>
    <cdr:sp macro="" textlink="">
      <cdr:nvSpPr>
        <cdr:cNvPr id="2" name="TextovéPole 1"/>
        <cdr:cNvSpPr txBox="1"/>
      </cdr:nvSpPr>
      <cdr:spPr>
        <a:xfrm xmlns:a="http://schemas.openxmlformats.org/drawingml/2006/main">
          <a:off x="802468" y="2520280"/>
          <a:ext cx="6264701" cy="16561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marL="171450" indent="-171450">
            <a:buFont typeface="Arial" charset="0"/>
            <a:buChar char="•"/>
          </a:pPr>
          <a:endParaRPr lang="cs-CZ" sz="2200" kern="1200" dirty="0">
            <a:solidFill>
              <a:schemeClr val="tx1"/>
            </a:solidFill>
            <a:latin typeface="+mj-lt"/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0.09751</cdr:x>
      <cdr:y>0.55685</cdr:y>
    </cdr:from>
    <cdr:to>
      <cdr:x>0.85875</cdr:x>
      <cdr:y>0.92278</cdr:y>
    </cdr:to>
    <cdr:sp macro="" textlink="">
      <cdr:nvSpPr>
        <cdr:cNvPr id="2" name="TextovéPole 1"/>
        <cdr:cNvSpPr txBox="1"/>
      </cdr:nvSpPr>
      <cdr:spPr>
        <a:xfrm xmlns:a="http://schemas.openxmlformats.org/drawingml/2006/main">
          <a:off x="802468" y="2520280"/>
          <a:ext cx="6264701" cy="16561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marL="171450" indent="-171450">
            <a:buFont typeface="Arial" charset="0"/>
            <a:buChar char="•"/>
          </a:pPr>
          <a:endParaRPr lang="cs-CZ" sz="2200" kern="1200" dirty="0">
            <a:solidFill>
              <a:schemeClr val="tx1"/>
            </a:solidFill>
            <a:latin typeface="+mj-lt"/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0.09751</cdr:x>
      <cdr:y>0.55685</cdr:y>
    </cdr:from>
    <cdr:to>
      <cdr:x>0.85875</cdr:x>
      <cdr:y>0.92278</cdr:y>
    </cdr:to>
    <cdr:sp macro="" textlink="">
      <cdr:nvSpPr>
        <cdr:cNvPr id="2" name="TextovéPole 1"/>
        <cdr:cNvSpPr txBox="1"/>
      </cdr:nvSpPr>
      <cdr:spPr>
        <a:xfrm xmlns:a="http://schemas.openxmlformats.org/drawingml/2006/main">
          <a:off x="802468" y="2520280"/>
          <a:ext cx="6264701" cy="16561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marL="171450" indent="-171450">
            <a:buFont typeface="Arial" charset="0"/>
            <a:buChar char="•"/>
          </a:pPr>
          <a:endParaRPr lang="cs-CZ" sz="2200" kern="1200" dirty="0">
            <a:solidFill>
              <a:schemeClr val="tx1"/>
            </a:solidFill>
            <a:latin typeface="+mj-lt"/>
          </a:endParaRP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0.09751</cdr:x>
      <cdr:y>0.55685</cdr:y>
    </cdr:from>
    <cdr:to>
      <cdr:x>0.85875</cdr:x>
      <cdr:y>0.92278</cdr:y>
    </cdr:to>
    <cdr:sp macro="" textlink="">
      <cdr:nvSpPr>
        <cdr:cNvPr id="2" name="TextovéPole 1"/>
        <cdr:cNvSpPr txBox="1"/>
      </cdr:nvSpPr>
      <cdr:spPr>
        <a:xfrm xmlns:a="http://schemas.openxmlformats.org/drawingml/2006/main">
          <a:off x="802468" y="2520280"/>
          <a:ext cx="6264701" cy="16561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marL="171450" indent="-171450">
            <a:buFont typeface="Arial" charset="0"/>
            <a:buChar char="•"/>
          </a:pPr>
          <a:endParaRPr lang="cs-CZ" sz="2200" kern="1200" dirty="0">
            <a:solidFill>
              <a:schemeClr val="tx1"/>
            </a:solidFill>
            <a:latin typeface="+mj-lt"/>
          </a:endParaRPr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0.09751</cdr:x>
      <cdr:y>0.55685</cdr:y>
    </cdr:from>
    <cdr:to>
      <cdr:x>0.85875</cdr:x>
      <cdr:y>0.92278</cdr:y>
    </cdr:to>
    <cdr:sp macro="" textlink="">
      <cdr:nvSpPr>
        <cdr:cNvPr id="2" name="TextovéPole 1"/>
        <cdr:cNvSpPr txBox="1"/>
      </cdr:nvSpPr>
      <cdr:spPr>
        <a:xfrm xmlns:a="http://schemas.openxmlformats.org/drawingml/2006/main">
          <a:off x="802468" y="2520280"/>
          <a:ext cx="6264701" cy="16561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marL="171450" indent="-171450">
            <a:buFont typeface="Arial" charset="0"/>
            <a:buChar char="•"/>
          </a:pPr>
          <a:endParaRPr lang="cs-CZ" sz="2200" kern="1200" dirty="0">
            <a:solidFill>
              <a:schemeClr val="tx1"/>
            </a:solidFill>
            <a:latin typeface="+mj-lt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42B48-8EE3-41E3-90AB-6864916FD25A}" type="datetimeFigureOut">
              <a:rPr lang="cs-CZ" smtClean="0"/>
              <a:t>20.04.2016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219ABC-51BA-440E-A906-80A9A0791C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1246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53BD0-7B58-4C97-8470-E5D9EFCA9C5A}" type="datetimeFigureOut">
              <a:rPr lang="cs-CZ" smtClean="0"/>
              <a:pPr/>
              <a:t>20.04.2016</a:t>
            </a:fld>
            <a:endParaRPr lang="cs-CZ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E40E22-D90E-42ED-96A3-BB169687FF9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53BD0-7B58-4C97-8470-E5D9EFCA9C5A}" type="datetimeFigureOut">
              <a:rPr lang="cs-CZ" smtClean="0"/>
              <a:pPr/>
              <a:t>20.04.2016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40E22-D90E-42ED-96A3-BB169687FF9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53BD0-7B58-4C97-8470-E5D9EFCA9C5A}" type="datetimeFigureOut">
              <a:rPr lang="cs-CZ" smtClean="0"/>
              <a:pPr/>
              <a:t>20.04.2016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40E22-D90E-42ED-96A3-BB169687FF9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53BD0-7B58-4C97-8470-E5D9EFCA9C5A}" type="datetimeFigureOut">
              <a:rPr lang="cs-CZ" smtClean="0"/>
              <a:pPr/>
              <a:t>20.04.2016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40E22-D90E-42ED-96A3-BB169687FF9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53BD0-7B58-4C97-8470-E5D9EFCA9C5A}" type="datetimeFigureOut">
              <a:rPr lang="cs-CZ" smtClean="0"/>
              <a:pPr/>
              <a:t>20.04.2016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40E22-D90E-42ED-96A3-BB169687FF9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53BD0-7B58-4C97-8470-E5D9EFCA9C5A}" type="datetimeFigureOut">
              <a:rPr lang="cs-CZ" smtClean="0"/>
              <a:pPr/>
              <a:t>20.04.2016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40E22-D90E-42ED-96A3-BB169687FF9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53BD0-7B58-4C97-8470-E5D9EFCA9C5A}" type="datetimeFigureOut">
              <a:rPr lang="cs-CZ" smtClean="0"/>
              <a:pPr/>
              <a:t>20.04.2016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40E22-D90E-42ED-96A3-BB169687FF9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53BD0-7B58-4C97-8470-E5D9EFCA9C5A}" type="datetimeFigureOut">
              <a:rPr lang="cs-CZ" smtClean="0"/>
              <a:pPr/>
              <a:t>20.04.2016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40E22-D90E-42ED-96A3-BB169687FF9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53BD0-7B58-4C97-8470-E5D9EFCA9C5A}" type="datetimeFigureOut">
              <a:rPr lang="cs-CZ" smtClean="0"/>
              <a:pPr/>
              <a:t>20.04.2016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40E22-D90E-42ED-96A3-BB169687FF9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53BD0-7B58-4C97-8470-E5D9EFCA9C5A}" type="datetimeFigureOut">
              <a:rPr lang="cs-CZ" smtClean="0"/>
              <a:pPr/>
              <a:t>20.04.2016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40E22-D90E-42ED-96A3-BB169687FF9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53BD0-7B58-4C97-8470-E5D9EFCA9C5A}" type="datetimeFigureOut">
              <a:rPr lang="cs-CZ" smtClean="0"/>
              <a:pPr/>
              <a:t>20.04.2016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40E22-D90E-42ED-96A3-BB169687FF9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4F453BD0-7B58-4C97-8470-E5D9EFCA9C5A}" type="datetimeFigureOut">
              <a:rPr lang="cs-CZ" smtClean="0"/>
              <a:pPr/>
              <a:t>20.04.2016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8E40E22-D90E-42ED-96A3-BB169687FF9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5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7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9.xm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1.xml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3.xml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5.xml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7.xml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9.xml"/><Relationship Id="rId4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3.xml"/><Relationship Id="rId4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ohkcv.cz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jpeg"/><Relationship Id="rId5" Type="http://schemas.openxmlformats.org/officeDocument/2006/relationships/image" Target="../media/image10.png"/><Relationship Id="rId4" Type="http://schemas.openxmlformats.org/officeDocument/2006/relationships/oleObject" Target="../embeddings/Microsoft_Excel_97-2003_Worksheet1.xls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562" y="1354307"/>
            <a:ext cx="7896862" cy="4667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Ivana\Desktop\TD 2015\Technoday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036" y="195734"/>
            <a:ext cx="4118002" cy="109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1020234" y="1556792"/>
            <a:ext cx="47038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Okresní hospodářská komora</a:t>
            </a:r>
          </a:p>
          <a:p>
            <a:r>
              <a:rPr lang="cs-CZ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 Chomutově</a:t>
            </a:r>
            <a:endParaRPr lang="cs-CZ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3131840" y="4637149"/>
            <a:ext cx="464390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TECHNODAYS - 4. </a:t>
            </a:r>
            <a:r>
              <a:rPr lang="cs-CZ" sz="2000" b="1" dirty="0"/>
              <a:t>r</a:t>
            </a:r>
            <a:r>
              <a:rPr lang="cs-CZ" sz="2000" b="1" dirty="0" smtClean="0"/>
              <a:t>očník Podnikatelské fórum</a:t>
            </a:r>
          </a:p>
          <a:p>
            <a:pPr algn="ctr"/>
            <a:r>
              <a:rPr lang="cs-CZ" sz="2000" b="1" dirty="0" smtClean="0">
                <a:solidFill>
                  <a:srgbClr val="FF0000"/>
                </a:solidFill>
              </a:rPr>
              <a:t>21. – 23. </a:t>
            </a:r>
            <a:r>
              <a:rPr lang="cs-CZ" sz="2000" b="1" dirty="0">
                <a:solidFill>
                  <a:srgbClr val="FF0000"/>
                </a:solidFill>
              </a:rPr>
              <a:t>4</a:t>
            </a:r>
            <a:r>
              <a:rPr lang="cs-CZ" sz="2000" b="1" dirty="0" smtClean="0">
                <a:solidFill>
                  <a:srgbClr val="FF0000"/>
                </a:solidFill>
              </a:rPr>
              <a:t>. 2016</a:t>
            </a:r>
          </a:p>
          <a:p>
            <a:pPr algn="ctr"/>
            <a:endParaRPr lang="cs-CZ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6163063"/>
              </p:ext>
            </p:extLst>
          </p:nvPr>
        </p:nvGraphicFramePr>
        <p:xfrm>
          <a:off x="332996" y="1412776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 descr="C:\Users\Ivana\Desktop\TD 2015\Technoday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5107"/>
            <a:ext cx="4537720" cy="105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obrázek 4" descr="logo HKCR CZ colo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898" y="5733256"/>
            <a:ext cx="8953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1330503" y="2132855"/>
            <a:ext cx="662473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endParaRPr lang="cs-CZ" sz="3200" b="1" dirty="0">
              <a:solidFill>
                <a:srgbClr val="0070C0"/>
              </a:solidFill>
              <a:latin typeface="+mj-lt"/>
            </a:endParaRPr>
          </a:p>
        </p:txBody>
      </p:sp>
      <p:graphicFrame>
        <p:nvGraphicFramePr>
          <p:cNvPr id="7" name="Graf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5786083"/>
              </p:ext>
            </p:extLst>
          </p:nvPr>
        </p:nvGraphicFramePr>
        <p:xfrm>
          <a:off x="72000" y="729000"/>
          <a:ext cx="9000000" cy="54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" name="Obdélník 7"/>
          <p:cNvSpPr/>
          <p:nvPr/>
        </p:nvSpPr>
        <p:spPr>
          <a:xfrm>
            <a:off x="6876256" y="6123879"/>
            <a:ext cx="1656184" cy="1236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900" dirty="0" smtClean="0">
                <a:solidFill>
                  <a:schemeClr val="tx1"/>
                </a:solidFill>
              </a:rPr>
              <a:t>Zdroj: ÚP Chomutov</a:t>
            </a:r>
            <a:endParaRPr lang="cs-CZ" sz="9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519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3120164"/>
              </p:ext>
            </p:extLst>
          </p:nvPr>
        </p:nvGraphicFramePr>
        <p:xfrm>
          <a:off x="332996" y="1412776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 descr="C:\Users\Ivana\Desktop\TD 2015\Technoday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5107"/>
            <a:ext cx="4537720" cy="105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obrázek 4" descr="logo HKCR CZ colo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898" y="5733256"/>
            <a:ext cx="8953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1330503" y="2132855"/>
            <a:ext cx="662473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endParaRPr lang="cs-CZ" sz="32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6876256" y="6123879"/>
            <a:ext cx="1656184" cy="1236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900" dirty="0" smtClean="0">
                <a:solidFill>
                  <a:schemeClr val="tx1"/>
                </a:solidFill>
              </a:rPr>
              <a:t>Zdroj: ÚP Chomutov</a:t>
            </a:r>
            <a:endParaRPr lang="cs-CZ" sz="900" dirty="0">
              <a:solidFill>
                <a:schemeClr val="tx1"/>
              </a:solidFill>
            </a:endParaRPr>
          </a:p>
        </p:txBody>
      </p:sp>
      <p:graphicFrame>
        <p:nvGraphicFramePr>
          <p:cNvPr id="9" name="Graf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4263853"/>
              </p:ext>
            </p:extLst>
          </p:nvPr>
        </p:nvGraphicFramePr>
        <p:xfrm>
          <a:off x="72000" y="729000"/>
          <a:ext cx="9000000" cy="54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77463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284707"/>
              </p:ext>
            </p:extLst>
          </p:nvPr>
        </p:nvGraphicFramePr>
        <p:xfrm>
          <a:off x="332996" y="1412776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 descr="C:\Users\Ivana\Desktop\TD 2015\Technoday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5107"/>
            <a:ext cx="4537720" cy="105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obrázek 4" descr="logo HKCR CZ colo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898" y="5733256"/>
            <a:ext cx="8953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1330503" y="2132855"/>
            <a:ext cx="662473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endParaRPr lang="cs-CZ" sz="32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6876256" y="6123879"/>
            <a:ext cx="1656184" cy="1236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900" dirty="0" smtClean="0">
                <a:solidFill>
                  <a:schemeClr val="tx1"/>
                </a:solidFill>
              </a:rPr>
              <a:t>Zdroj: ÚP Chomutov</a:t>
            </a:r>
            <a:endParaRPr lang="cs-CZ" sz="900" dirty="0">
              <a:solidFill>
                <a:schemeClr val="tx1"/>
              </a:solidFill>
            </a:endParaRPr>
          </a:p>
        </p:txBody>
      </p:sp>
      <p:graphicFrame>
        <p:nvGraphicFramePr>
          <p:cNvPr id="10" name="Graf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567142"/>
              </p:ext>
            </p:extLst>
          </p:nvPr>
        </p:nvGraphicFramePr>
        <p:xfrm>
          <a:off x="72000" y="729000"/>
          <a:ext cx="9000000" cy="54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06749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3107281"/>
              </p:ext>
            </p:extLst>
          </p:nvPr>
        </p:nvGraphicFramePr>
        <p:xfrm>
          <a:off x="332996" y="1412776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 descr="C:\Users\Ivana\Desktop\TD 2015\Technoday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5107"/>
            <a:ext cx="4537720" cy="105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obrázek 4" descr="logo HKCR CZ colo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898" y="5733256"/>
            <a:ext cx="8953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1330503" y="2132855"/>
            <a:ext cx="662473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endParaRPr lang="cs-CZ" sz="32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6876256" y="6123879"/>
            <a:ext cx="1656184" cy="1236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900" dirty="0" smtClean="0">
                <a:solidFill>
                  <a:schemeClr val="tx1"/>
                </a:solidFill>
              </a:rPr>
              <a:t>Zdroj: ÚP Chomutov</a:t>
            </a:r>
            <a:endParaRPr lang="cs-CZ" sz="900" dirty="0">
              <a:solidFill>
                <a:schemeClr val="tx1"/>
              </a:solidFill>
            </a:endParaRPr>
          </a:p>
        </p:txBody>
      </p:sp>
      <p:graphicFrame>
        <p:nvGraphicFramePr>
          <p:cNvPr id="9" name="Graf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6397904"/>
              </p:ext>
            </p:extLst>
          </p:nvPr>
        </p:nvGraphicFramePr>
        <p:xfrm>
          <a:off x="72000" y="729000"/>
          <a:ext cx="9000000" cy="54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44840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2853332"/>
              </p:ext>
            </p:extLst>
          </p:nvPr>
        </p:nvGraphicFramePr>
        <p:xfrm>
          <a:off x="283695" y="1412776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 descr="C:\Users\Ivana\Desktop\TD 2015\Technoday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5107"/>
            <a:ext cx="4537720" cy="105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obrázek 4" descr="logo HKCR CZ colo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898" y="5733256"/>
            <a:ext cx="8953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1330503" y="2132855"/>
            <a:ext cx="662473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endParaRPr lang="cs-CZ" sz="32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6876256" y="6123879"/>
            <a:ext cx="1656184" cy="1236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900" dirty="0" smtClean="0">
                <a:solidFill>
                  <a:schemeClr val="tx1"/>
                </a:solidFill>
              </a:rPr>
              <a:t>Zdroj: ÚP Chomutov</a:t>
            </a:r>
            <a:endParaRPr lang="cs-CZ" sz="900" dirty="0">
              <a:solidFill>
                <a:schemeClr val="tx1"/>
              </a:solidFill>
            </a:endParaRPr>
          </a:p>
        </p:txBody>
      </p:sp>
      <p:graphicFrame>
        <p:nvGraphicFramePr>
          <p:cNvPr id="9" name="Graf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179381"/>
              </p:ext>
            </p:extLst>
          </p:nvPr>
        </p:nvGraphicFramePr>
        <p:xfrm>
          <a:off x="72000" y="729000"/>
          <a:ext cx="9000000" cy="54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45416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5359272"/>
              </p:ext>
            </p:extLst>
          </p:nvPr>
        </p:nvGraphicFramePr>
        <p:xfrm>
          <a:off x="332996" y="1412776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 descr="C:\Users\Ivana\Desktop\TD 2015\Technoday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5107"/>
            <a:ext cx="4537720" cy="105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obrázek 4" descr="logo HKCR CZ colo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898" y="5733256"/>
            <a:ext cx="8953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1330503" y="2132855"/>
            <a:ext cx="662473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endParaRPr lang="cs-CZ" sz="32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6876256" y="6123879"/>
            <a:ext cx="1656184" cy="1236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900" dirty="0" smtClean="0">
                <a:solidFill>
                  <a:schemeClr val="tx1"/>
                </a:solidFill>
              </a:rPr>
              <a:t>Zdroj: ÚP Chomutov</a:t>
            </a:r>
            <a:endParaRPr lang="cs-CZ" sz="900" dirty="0">
              <a:solidFill>
                <a:schemeClr val="tx1"/>
              </a:solidFill>
            </a:endParaRPr>
          </a:p>
        </p:txBody>
      </p:sp>
      <p:graphicFrame>
        <p:nvGraphicFramePr>
          <p:cNvPr id="9" name="Graf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9793690"/>
              </p:ext>
            </p:extLst>
          </p:nvPr>
        </p:nvGraphicFramePr>
        <p:xfrm>
          <a:off x="72000" y="729000"/>
          <a:ext cx="9000000" cy="54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54699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1973040"/>
              </p:ext>
            </p:extLst>
          </p:nvPr>
        </p:nvGraphicFramePr>
        <p:xfrm>
          <a:off x="332996" y="1412776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 descr="C:\Users\Ivana\Desktop\TD 2015\Technoday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5107"/>
            <a:ext cx="4537720" cy="105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obrázek 4" descr="logo HKCR CZ colo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898" y="5733256"/>
            <a:ext cx="8953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1330503" y="2132855"/>
            <a:ext cx="662473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endParaRPr lang="cs-CZ" sz="32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6876256" y="6123879"/>
            <a:ext cx="1656184" cy="1236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900" dirty="0" smtClean="0">
                <a:solidFill>
                  <a:schemeClr val="tx1"/>
                </a:solidFill>
              </a:rPr>
              <a:t>Zdroj: ÚP Chomutov</a:t>
            </a:r>
            <a:endParaRPr lang="cs-CZ" sz="900" dirty="0">
              <a:solidFill>
                <a:schemeClr val="tx1"/>
              </a:solidFill>
            </a:endParaRPr>
          </a:p>
        </p:txBody>
      </p:sp>
      <p:graphicFrame>
        <p:nvGraphicFramePr>
          <p:cNvPr id="9" name="Graf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8106074"/>
              </p:ext>
            </p:extLst>
          </p:nvPr>
        </p:nvGraphicFramePr>
        <p:xfrm>
          <a:off x="72000" y="729000"/>
          <a:ext cx="9000000" cy="54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907452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7847715"/>
              </p:ext>
            </p:extLst>
          </p:nvPr>
        </p:nvGraphicFramePr>
        <p:xfrm>
          <a:off x="332996" y="1412776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 descr="C:\Users\Ivana\Desktop\TD 2015\Technoday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5107"/>
            <a:ext cx="4537720" cy="105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obrázek 4" descr="logo HKCR CZ colo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898" y="5733256"/>
            <a:ext cx="8953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1330503" y="2132855"/>
            <a:ext cx="662473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endParaRPr lang="cs-CZ" sz="32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6876256" y="6123879"/>
            <a:ext cx="1656184" cy="1236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900" dirty="0" smtClean="0">
                <a:solidFill>
                  <a:schemeClr val="tx1"/>
                </a:solidFill>
              </a:rPr>
              <a:t>Zdroj: ÚP Chomutov</a:t>
            </a:r>
            <a:endParaRPr lang="cs-CZ" sz="900" dirty="0">
              <a:solidFill>
                <a:schemeClr val="tx1"/>
              </a:solidFill>
            </a:endParaRPr>
          </a:p>
        </p:txBody>
      </p:sp>
      <p:graphicFrame>
        <p:nvGraphicFramePr>
          <p:cNvPr id="9" name="Graf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8344458"/>
              </p:ext>
            </p:extLst>
          </p:nvPr>
        </p:nvGraphicFramePr>
        <p:xfrm>
          <a:off x="72000" y="729000"/>
          <a:ext cx="9000000" cy="54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51877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2049259"/>
              </p:ext>
            </p:extLst>
          </p:nvPr>
        </p:nvGraphicFramePr>
        <p:xfrm>
          <a:off x="332996" y="1412776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 descr="C:\Users\Ivana\Desktop\TD 2015\Technoday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5107"/>
            <a:ext cx="4537720" cy="105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obrázek 4" descr="logo HKCR CZ colo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898" y="5733256"/>
            <a:ext cx="8953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1330503" y="2132855"/>
            <a:ext cx="662473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endParaRPr lang="cs-CZ" sz="32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6876256" y="6123879"/>
            <a:ext cx="1656184" cy="1236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900" dirty="0" smtClean="0">
                <a:solidFill>
                  <a:schemeClr val="tx1"/>
                </a:solidFill>
              </a:rPr>
              <a:t>Zdroj: ÚP Chomutov</a:t>
            </a:r>
            <a:endParaRPr lang="cs-CZ" sz="900" dirty="0">
              <a:solidFill>
                <a:schemeClr val="tx1"/>
              </a:solidFill>
            </a:endParaRPr>
          </a:p>
        </p:txBody>
      </p:sp>
      <p:graphicFrame>
        <p:nvGraphicFramePr>
          <p:cNvPr id="9" name="Graf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4141442"/>
              </p:ext>
            </p:extLst>
          </p:nvPr>
        </p:nvGraphicFramePr>
        <p:xfrm>
          <a:off x="72000" y="729000"/>
          <a:ext cx="9000000" cy="54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09296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9059678"/>
              </p:ext>
            </p:extLst>
          </p:nvPr>
        </p:nvGraphicFramePr>
        <p:xfrm>
          <a:off x="332996" y="1412776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 descr="C:\Users\Ivana\Desktop\TD 2015\Technoday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5107"/>
            <a:ext cx="4537720" cy="105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obrázek 4" descr="logo HKCR CZ colo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898" y="5733256"/>
            <a:ext cx="8953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1330503" y="2132855"/>
            <a:ext cx="662473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endParaRPr lang="cs-CZ" sz="32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6876256" y="6123879"/>
            <a:ext cx="1656184" cy="1236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900" dirty="0" smtClean="0">
                <a:solidFill>
                  <a:schemeClr val="tx1"/>
                </a:solidFill>
              </a:rPr>
              <a:t>Zdroj: ÚP Chomutov</a:t>
            </a:r>
            <a:endParaRPr lang="cs-CZ" sz="900" dirty="0">
              <a:solidFill>
                <a:schemeClr val="tx1"/>
              </a:solidFill>
            </a:endParaRPr>
          </a:p>
        </p:txBody>
      </p:sp>
      <p:graphicFrame>
        <p:nvGraphicFramePr>
          <p:cNvPr id="9" name="Graf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4496494"/>
              </p:ext>
            </p:extLst>
          </p:nvPr>
        </p:nvGraphicFramePr>
        <p:xfrm>
          <a:off x="72000" y="729000"/>
          <a:ext cx="9000000" cy="54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15535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393835" y="1117332"/>
            <a:ext cx="8229600" cy="4749399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cs-CZ" altLang="cs-CZ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Výběr z aktuální </a:t>
            </a:r>
            <a:r>
              <a:rPr lang="cs-CZ" altLang="cs-CZ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nabídky služeb</a:t>
            </a:r>
          </a:p>
          <a:p>
            <a:pPr marL="0" indent="0" algn="ctr">
              <a:buNone/>
            </a:pPr>
            <a:endParaRPr lang="cs-CZ" altLang="cs-CZ" sz="13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1">
              <a:lnSpc>
                <a:spcPct val="80000"/>
              </a:lnSpc>
              <a:buFont typeface="Wingdings" pitchFamily="2" charset="2"/>
              <a:buChar char="ü"/>
              <a:defRPr/>
            </a:pPr>
            <a:r>
              <a:rPr lang="cs-CZ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Kontaktní místo pro FO, PO</a:t>
            </a:r>
          </a:p>
          <a:p>
            <a:pPr marL="742950" lvl="2" indent="-285750">
              <a:lnSpc>
                <a:spcPct val="80000"/>
              </a:lnSpc>
              <a:buFont typeface="Wingdings" panose="05000000000000000000" pitchFamily="2" charset="2"/>
              <a:buChar char="§"/>
              <a:defRPr/>
            </a:pPr>
            <a:r>
              <a:rPr lang="cs-CZ" sz="15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FO, PO / zaměstnavatelé</a:t>
            </a:r>
          </a:p>
          <a:p>
            <a:pPr marL="742950" lvl="2" indent="-285750">
              <a:lnSpc>
                <a:spcPct val="80000"/>
              </a:lnSpc>
              <a:buFont typeface="Wingdings" panose="05000000000000000000" pitchFamily="2" charset="2"/>
              <a:buChar char="§"/>
              <a:defRPr/>
            </a:pPr>
            <a:r>
              <a:rPr lang="cs-CZ" sz="15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Profesní kvalifikace</a:t>
            </a:r>
          </a:p>
          <a:p>
            <a:pPr marL="742950" lvl="2" indent="-285750">
              <a:lnSpc>
                <a:spcPct val="80000"/>
              </a:lnSpc>
              <a:buFont typeface="Wingdings" panose="05000000000000000000" pitchFamily="2" charset="2"/>
              <a:buChar char="§"/>
              <a:defRPr/>
            </a:pPr>
            <a:r>
              <a:rPr lang="cs-CZ" sz="15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Absolventi</a:t>
            </a:r>
          </a:p>
          <a:p>
            <a:pPr marL="742950" lvl="2" indent="-285750">
              <a:lnSpc>
                <a:spcPct val="80000"/>
              </a:lnSpc>
              <a:buFont typeface="Wingdings" panose="05000000000000000000" pitchFamily="2" charset="2"/>
              <a:buChar char="§"/>
              <a:defRPr/>
            </a:pPr>
            <a:r>
              <a:rPr lang="cs-CZ" sz="15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Stáže a praxe</a:t>
            </a:r>
          </a:p>
          <a:p>
            <a:pPr marL="742950" lvl="2" indent="-285750">
              <a:lnSpc>
                <a:spcPct val="80000"/>
              </a:lnSpc>
              <a:buFont typeface="Wingdings" panose="05000000000000000000" pitchFamily="2" charset="2"/>
              <a:buChar char="§"/>
              <a:defRPr/>
            </a:pPr>
            <a:r>
              <a:rPr lang="cs-CZ" sz="15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Celoživotní vzdělávání</a:t>
            </a:r>
            <a:endParaRPr lang="cs-CZ" sz="15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1">
              <a:lnSpc>
                <a:spcPct val="80000"/>
              </a:lnSpc>
              <a:buFont typeface="Wingdings" pitchFamily="2" charset="2"/>
              <a:buChar char="ü"/>
              <a:defRPr/>
            </a:pPr>
            <a:endParaRPr lang="cs-CZ" sz="15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1">
              <a:lnSpc>
                <a:spcPct val="80000"/>
              </a:lnSpc>
              <a:buFont typeface="Wingdings" pitchFamily="2" charset="2"/>
              <a:buChar char="ü"/>
              <a:defRPr/>
            </a:pPr>
            <a:r>
              <a:rPr lang="cs-CZ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Dotační </a:t>
            </a:r>
            <a:r>
              <a:rPr lang="cs-CZ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poradenství </a:t>
            </a:r>
          </a:p>
          <a:p>
            <a:pPr marL="0" lvl="1" indent="0">
              <a:lnSpc>
                <a:spcPct val="80000"/>
              </a:lnSpc>
              <a:buNone/>
              <a:defRPr/>
            </a:pPr>
            <a:endParaRPr lang="cs-CZ" sz="1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80000"/>
              </a:lnSpc>
              <a:buFont typeface="Wingdings" pitchFamily="2" charset="2"/>
              <a:buChar char="§"/>
              <a:defRPr/>
            </a:pPr>
            <a:r>
              <a:rPr lang="cs-CZ" sz="15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Průzkum dotačních možností záměrů klientů</a:t>
            </a:r>
          </a:p>
          <a:p>
            <a:pPr lvl="1" algn="just">
              <a:lnSpc>
                <a:spcPct val="80000"/>
              </a:lnSpc>
              <a:buFont typeface="Wingdings" pitchFamily="2" charset="2"/>
              <a:buChar char="§"/>
              <a:defRPr/>
            </a:pPr>
            <a:r>
              <a:rPr lang="cs-CZ" sz="15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Monitoring dotačních </a:t>
            </a:r>
            <a:r>
              <a:rPr lang="cs-CZ" sz="15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příležitostí</a:t>
            </a:r>
            <a:endParaRPr lang="cs-CZ" sz="15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80000"/>
              </a:lnSpc>
              <a:buFont typeface="Wingdings" pitchFamily="2" charset="2"/>
              <a:buChar char="§"/>
              <a:defRPr/>
            </a:pPr>
            <a:r>
              <a:rPr lang="cs-CZ" sz="15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Zpracování žádosti o finanční podporu, včetně kompletace veškeré dokumentace </a:t>
            </a:r>
          </a:p>
          <a:p>
            <a:pPr lvl="1" algn="just">
              <a:lnSpc>
                <a:spcPct val="80000"/>
              </a:lnSpc>
              <a:buFont typeface="Wingdings" pitchFamily="2" charset="2"/>
              <a:buChar char="§"/>
              <a:defRPr/>
            </a:pPr>
            <a:r>
              <a:rPr lang="cs-CZ" sz="15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Zpracování analýz a studií</a:t>
            </a:r>
          </a:p>
          <a:p>
            <a:pPr lvl="1" algn="just">
              <a:lnSpc>
                <a:spcPct val="80000"/>
              </a:lnSpc>
              <a:buFont typeface="Wingdings" pitchFamily="2" charset="2"/>
              <a:buChar char="§"/>
              <a:defRPr/>
            </a:pPr>
            <a:r>
              <a:rPr lang="cs-CZ" sz="15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Zajištění administrativy spojené s realizací projektu</a:t>
            </a:r>
          </a:p>
          <a:p>
            <a:pPr algn="just">
              <a:lnSpc>
                <a:spcPct val="80000"/>
              </a:lnSpc>
              <a:buFont typeface="Wingdings" pitchFamily="2" charset="2"/>
              <a:buChar char="§"/>
              <a:defRPr/>
            </a:pPr>
            <a:endParaRPr lang="cs-CZ" sz="1700" b="1" dirty="0"/>
          </a:p>
          <a:p>
            <a:pPr marL="0" indent="0" algn="ctr">
              <a:buNone/>
            </a:pPr>
            <a:endParaRPr lang="cs-CZ" sz="2900" dirty="0">
              <a:solidFill>
                <a:schemeClr val="tx1"/>
              </a:solidFill>
            </a:endParaRPr>
          </a:p>
        </p:txBody>
      </p:sp>
      <p:pic>
        <p:nvPicPr>
          <p:cNvPr id="5" name="Picture 2" descr="C:\Users\Ivana\Desktop\TD 2015\Technoday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5107"/>
            <a:ext cx="4537720" cy="105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obrázek 4" descr="logo HKCR CZ colo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898" y="5661248"/>
            <a:ext cx="8953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4606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6597822"/>
              </p:ext>
            </p:extLst>
          </p:nvPr>
        </p:nvGraphicFramePr>
        <p:xfrm>
          <a:off x="332996" y="1412776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 descr="C:\Users\Ivana\Desktop\TD 2015\Technoday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5107"/>
            <a:ext cx="4537720" cy="105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obrázek 4" descr="logo HKCR CZ colo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898" y="5733256"/>
            <a:ext cx="8953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1330503" y="2132855"/>
            <a:ext cx="662473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endParaRPr lang="cs-CZ" sz="32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6876256" y="6123879"/>
            <a:ext cx="1656184" cy="1236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900" dirty="0" smtClean="0">
                <a:solidFill>
                  <a:schemeClr val="tx1"/>
                </a:solidFill>
              </a:rPr>
              <a:t>Zdroj: ÚP Chomutov</a:t>
            </a:r>
            <a:endParaRPr lang="cs-CZ" sz="900" dirty="0">
              <a:solidFill>
                <a:schemeClr val="tx1"/>
              </a:solidFill>
            </a:endParaRPr>
          </a:p>
        </p:txBody>
      </p:sp>
      <p:graphicFrame>
        <p:nvGraphicFramePr>
          <p:cNvPr id="9" name="Graf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5403495"/>
              </p:ext>
            </p:extLst>
          </p:nvPr>
        </p:nvGraphicFramePr>
        <p:xfrm>
          <a:off x="72000" y="729000"/>
          <a:ext cx="9000000" cy="54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68778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cs-CZ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 NÁS ČEKÁ V NEJBLIŽŠÍ DOBĚ</a:t>
            </a:r>
          </a:p>
          <a:p>
            <a:pPr marL="0" indent="0" algn="ctr">
              <a:buNone/>
            </a:pPr>
            <a:endParaRPr lang="cs-CZ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BYZNYS DAY – veletrh pro </a:t>
            </a:r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podnikatele</a:t>
            </a:r>
          </a:p>
          <a:p>
            <a:pPr lvl="1">
              <a:buFontTx/>
              <a:buChar char="-"/>
            </a:pPr>
            <a:r>
              <a:rPr lang="cs-CZ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cs-CZ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přelomu září / října</a:t>
            </a:r>
          </a:p>
          <a:p>
            <a:pPr lvl="1">
              <a:buFontTx/>
              <a:buChar char="-"/>
            </a:pPr>
            <a:r>
              <a:rPr lang="cs-CZ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jednodenní</a:t>
            </a:r>
            <a:endParaRPr lang="cs-CZ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Tx/>
              <a:buChar char="-"/>
            </a:pPr>
            <a:r>
              <a:rPr lang="cs-CZ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Setkání firem různých </a:t>
            </a:r>
            <a:r>
              <a:rPr lang="cs-CZ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oborů</a:t>
            </a:r>
          </a:p>
          <a:p>
            <a:pPr lvl="1">
              <a:buFontTx/>
              <a:buChar char="-"/>
            </a:pPr>
            <a:r>
              <a:rPr lang="cs-CZ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Navázání nových obchodních vztahů</a:t>
            </a:r>
          </a:p>
          <a:p>
            <a:pPr lvl="1">
              <a:buFontTx/>
              <a:buChar char="-"/>
            </a:pPr>
            <a:r>
              <a:rPr lang="cs-CZ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Odborný seminář k oblasti „PRŮMYSL 4.0“</a:t>
            </a:r>
          </a:p>
          <a:p>
            <a:pPr lvl="1">
              <a:buFontTx/>
              <a:buChar char="-"/>
            </a:pPr>
            <a:endParaRPr lang="cs-CZ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ELEKTROTECHNICKÁ konference</a:t>
            </a:r>
          </a:p>
          <a:p>
            <a:pPr lvl="1">
              <a:buFontTx/>
              <a:buChar char="-"/>
            </a:pPr>
            <a:r>
              <a:rPr lang="cs-CZ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20. – </a:t>
            </a:r>
            <a:r>
              <a:rPr lang="cs-CZ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21.10.2016</a:t>
            </a:r>
          </a:p>
          <a:p>
            <a:pPr lvl="1">
              <a:buFontTx/>
              <a:buChar char="-"/>
            </a:pPr>
            <a:endParaRPr lang="cs-CZ" sz="1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Tx/>
              <a:buChar char="-"/>
            </a:pPr>
            <a:r>
              <a:rPr lang="cs-CZ" sz="12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Organizátor </a:t>
            </a:r>
            <a:r>
              <a:rPr lang="cs-CZ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2">
              <a:buFontTx/>
              <a:buChar char="-"/>
            </a:pPr>
            <a:r>
              <a:rPr lang="cs-CZ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PULS investiční s.r.o.</a:t>
            </a:r>
          </a:p>
          <a:p>
            <a:pPr lvl="2">
              <a:buFontTx/>
              <a:buChar char="-"/>
            </a:pPr>
            <a:r>
              <a:rPr lang="cs-CZ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Institut </a:t>
            </a:r>
            <a:r>
              <a:rPr lang="cs-CZ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průmyslového inženýrství</a:t>
            </a:r>
          </a:p>
          <a:p>
            <a:pPr lvl="1">
              <a:buFontTx/>
              <a:buChar char="-"/>
            </a:pPr>
            <a:r>
              <a:rPr lang="cs-CZ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Partner:</a:t>
            </a:r>
            <a:endParaRPr lang="cs-CZ" sz="1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buFontTx/>
              <a:buChar char="-"/>
            </a:pPr>
            <a:r>
              <a:rPr lang="cs-CZ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Okresní hospodářská komora v </a:t>
            </a:r>
            <a:r>
              <a:rPr lang="cs-CZ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Chomutově</a:t>
            </a:r>
          </a:p>
          <a:p>
            <a:pPr lvl="2">
              <a:buFontTx/>
              <a:buChar char="-"/>
            </a:pPr>
            <a:endParaRPr lang="cs-CZ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buFontTx/>
              <a:buChar char="-"/>
            </a:pPr>
            <a:endParaRPr lang="cs-CZ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Tx/>
              <a:buChar char="-"/>
            </a:pPr>
            <a:endParaRPr lang="cs-CZ" sz="12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cs-CZ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cs-CZ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C:\Users\Ivana\Desktop\TD 2015\Technoday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5107"/>
            <a:ext cx="4537720" cy="105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obrázek 4" descr="logo HKCR CZ colo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5805263"/>
            <a:ext cx="8953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447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5379136"/>
              </p:ext>
            </p:extLst>
          </p:nvPr>
        </p:nvGraphicFramePr>
        <p:xfrm>
          <a:off x="332996" y="1412776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 descr="C:\Users\Ivana\Desktop\TD 2015\Technoday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5107"/>
            <a:ext cx="4537720" cy="105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obrázek 4" descr="logo HKCR CZ colo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898" y="5733256"/>
            <a:ext cx="8953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1330503" y="2132855"/>
            <a:ext cx="662473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endParaRPr lang="cs-CZ" sz="32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1115616" y="1305342"/>
            <a:ext cx="69127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b="1" dirty="0">
                <a:solidFill>
                  <a:srgbClr val="FF0000"/>
                </a:solidFill>
              </a:rPr>
              <a:t>CÍL</a:t>
            </a:r>
          </a:p>
          <a:p>
            <a:pPr algn="ctr"/>
            <a:endParaRPr lang="cs-CZ" b="1" dirty="0">
              <a:solidFill>
                <a:srgbClr val="FF0000"/>
              </a:solidFill>
            </a:endParaRPr>
          </a:p>
          <a:p>
            <a:pPr algn="ctr"/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SPOLUPRÁCE FIREM</a:t>
            </a:r>
          </a:p>
          <a:p>
            <a:pPr algn="ctr"/>
            <a:endParaRPr lang="cs-CZ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VZDĚLÁVÁNÍ FIREM</a:t>
            </a:r>
          </a:p>
          <a:p>
            <a:pPr algn="ctr"/>
            <a:endParaRPr lang="cs-CZ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DOSTATEK ZAMĚSTNANCŮ VE FIRMÁCH</a:t>
            </a:r>
          </a:p>
          <a:p>
            <a:pPr algn="ctr"/>
            <a:endParaRPr lang="cs-CZ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ZASTAVIT 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ODLIV VZDĚLANÝCH LIDÍ Z KRAJE</a:t>
            </a:r>
          </a:p>
          <a:p>
            <a:pPr algn="ctr"/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ZVÝŠENÍ KVALITY ODBORNÉHO VZDĚLÁVÁNÍ</a:t>
            </a:r>
          </a:p>
          <a:p>
            <a:pPr algn="ctr"/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USNADNĚNÍ PŘECHODU ABSOLVENTŮ ŠKOL NA TRH PRÁCE</a:t>
            </a:r>
          </a:p>
          <a:p>
            <a:pPr algn="ctr"/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SNÍŽENÍ NEZAMĚSTNANOSTI</a:t>
            </a:r>
          </a:p>
          <a:p>
            <a:pPr algn="ctr"/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299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814" y="1117332"/>
            <a:ext cx="7861904" cy="4975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 descr="C:\Users\Ivana\Desktop\TD 2015\Technoday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12" y="0"/>
            <a:ext cx="4537720" cy="105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971600" y="1556792"/>
            <a:ext cx="47525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SPOLUPRACUJME </a:t>
            </a:r>
            <a:r>
              <a:rPr lang="cs-CZ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</a:t>
            </a:r>
            <a:endParaRPr lang="cs-CZ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3563888" y="4581128"/>
            <a:ext cx="3240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Děkuji za pozornost</a:t>
            </a:r>
          </a:p>
          <a:p>
            <a:pPr algn="ctr"/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Ivana </a:t>
            </a:r>
            <a:r>
              <a:rPr lang="cs-CZ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Košanová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06772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149152"/>
            <a:ext cx="8229600" cy="4525963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altLang="cs-CZ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Kontakty:</a:t>
            </a:r>
          </a:p>
          <a:p>
            <a:pPr>
              <a:buNone/>
            </a:pPr>
            <a:endParaRPr lang="cs-CZ" altLang="cs-CZ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cs-CZ" altLang="cs-CZ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Adresa: 	</a:t>
            </a:r>
            <a:r>
              <a:rPr lang="cs-CZ" altLang="cs-CZ" sz="17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Cihlářská 4132, </a:t>
            </a:r>
          </a:p>
          <a:p>
            <a:pPr>
              <a:buNone/>
            </a:pPr>
            <a:r>
              <a:rPr lang="cs-CZ" altLang="cs-CZ" sz="17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430 03 Chomutov</a:t>
            </a:r>
          </a:p>
          <a:p>
            <a:pPr>
              <a:buNone/>
            </a:pPr>
            <a:r>
              <a:rPr lang="cs-CZ" altLang="cs-CZ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E-mail</a:t>
            </a:r>
            <a:r>
              <a:rPr lang="cs-CZ" altLang="cs-CZ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	</a:t>
            </a:r>
            <a:r>
              <a:rPr lang="cs-CZ" altLang="cs-CZ" sz="17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asistent@ohkcv.cz</a:t>
            </a:r>
            <a:endParaRPr lang="cs-CZ" altLang="cs-CZ" sz="1700" b="1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cs-CZ" altLang="cs-CZ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Web:	</a:t>
            </a:r>
            <a:r>
              <a:rPr lang="cs-CZ" altLang="cs-CZ" sz="17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www.ohkcv.cz</a:t>
            </a:r>
            <a:endParaRPr lang="cs-CZ" altLang="cs-CZ" sz="17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cs-CZ" altLang="cs-CZ" sz="1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cs-CZ" altLang="cs-CZ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Kontaktní osoby</a:t>
            </a:r>
            <a:r>
              <a:rPr lang="cs-CZ" altLang="cs-CZ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buNone/>
            </a:pPr>
            <a:r>
              <a:rPr lang="cs-CZ" altLang="cs-CZ" sz="1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cs-CZ" altLang="cs-CZ" sz="17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Ivana </a:t>
            </a:r>
            <a:r>
              <a:rPr lang="cs-CZ" altLang="cs-CZ" sz="1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Košanová</a:t>
            </a:r>
          </a:p>
          <a:p>
            <a:pPr>
              <a:buNone/>
            </a:pPr>
            <a:r>
              <a:rPr lang="cs-CZ" altLang="cs-CZ" sz="1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Tel:</a:t>
            </a:r>
            <a:r>
              <a:rPr lang="cs-CZ" altLang="cs-CZ" sz="17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altLang="cs-CZ" sz="1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606 68 88 78</a:t>
            </a:r>
            <a:endParaRPr lang="cs-CZ" altLang="cs-CZ" sz="17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cs-CZ" sz="3200" b="1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Ivana\Desktop\TD 2015\Technoday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5107"/>
            <a:ext cx="4537720" cy="105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obrázek 4" descr="logo HKCR CZ colo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5733256"/>
            <a:ext cx="8953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budova_HSRCH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64088" y="1195265"/>
            <a:ext cx="3095625" cy="2110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17" descr="oříznutý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04" t="23412" r="24883" b="23795"/>
          <a:stretch>
            <a:fillRect/>
          </a:stretch>
        </p:blipFill>
        <p:spPr>
          <a:xfrm>
            <a:off x="5364088" y="3450977"/>
            <a:ext cx="3095625" cy="218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2060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393835" y="1117332"/>
            <a:ext cx="8229600" cy="4749399"/>
          </a:xfrm>
        </p:spPr>
        <p:txBody>
          <a:bodyPr>
            <a:normAutofit fontScale="25000" lnSpcReduction="20000"/>
          </a:bodyPr>
          <a:lstStyle/>
          <a:p>
            <a:pPr marL="171450" lvl="0"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cs-CZ" sz="5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Spolupráce </a:t>
            </a:r>
            <a:r>
              <a:rPr lang="cs-CZ" sz="5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zahraničními partnery, Hospodářskou a sociální radou Chomutovska</a:t>
            </a:r>
          </a:p>
          <a:p>
            <a:pPr marL="171450" lvl="0"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cs-CZ" sz="5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Prezentace </a:t>
            </a:r>
            <a:r>
              <a:rPr lang="cs-CZ" sz="5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zveřejňování nabídek českých firem </a:t>
            </a:r>
          </a:p>
          <a:p>
            <a:pPr marL="171450" lvl="0"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cs-CZ" sz="5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Databáze firem</a:t>
            </a:r>
          </a:p>
          <a:p>
            <a:pPr marL="171450" lvl="0"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cs-CZ" sz="5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Mapování veřejných zakázek v regionu a okolí</a:t>
            </a:r>
          </a:p>
          <a:p>
            <a:pPr marL="171450" lvl="0"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cs-CZ" sz="5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Nabídka inzerce pro členy</a:t>
            </a:r>
          </a:p>
          <a:p>
            <a:pPr marL="171450" lvl="0"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cs-CZ" sz="5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Distribuce časopisu KOMORA CZ</a:t>
            </a:r>
          </a:p>
          <a:p>
            <a:pPr marL="171450" lvl="0"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cs-CZ" sz="5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Realizace odborných školení, přednášek a workshopů </a:t>
            </a:r>
          </a:p>
          <a:p>
            <a:pPr marL="171450" lvl="0"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cs-CZ" sz="5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Konzultace a poradenství</a:t>
            </a:r>
          </a:p>
          <a:p>
            <a:pPr marL="171450"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cs-CZ" sz="5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kontaktní </a:t>
            </a:r>
            <a:r>
              <a:rPr lang="cs-CZ" sz="5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místo pro datové schránk</a:t>
            </a:r>
            <a:r>
              <a:rPr lang="cs-CZ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 </a:t>
            </a:r>
          </a:p>
          <a:p>
            <a:pPr marL="171450" lvl="0"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cs-CZ" sz="5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Ověřovatelská kancelář </a:t>
            </a:r>
            <a:r>
              <a:rPr lang="cs-CZ" sz="5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Czech POINT</a:t>
            </a:r>
          </a:p>
          <a:p>
            <a:pPr marL="171450" lvl="0" indent="-171450">
              <a:lnSpc>
                <a:spcPct val="150000"/>
              </a:lnSpc>
              <a:buFont typeface="Wingdings" pitchFamily="2" charset="2"/>
              <a:buChar char="ü"/>
            </a:pPr>
            <a:endParaRPr lang="cs-CZ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cs-CZ" sz="5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Ostatní služby</a:t>
            </a:r>
          </a:p>
          <a:p>
            <a:pPr algn="just">
              <a:lnSpc>
                <a:spcPct val="80000"/>
              </a:lnSpc>
              <a:buFont typeface="Wingdings" pitchFamily="2" charset="2"/>
              <a:buChar char="§"/>
              <a:defRPr/>
            </a:pPr>
            <a:endParaRPr lang="cs-CZ" sz="1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80000"/>
              </a:lnSpc>
              <a:buFont typeface="Wingdings" pitchFamily="2" charset="2"/>
              <a:buChar char="§"/>
              <a:defRPr/>
            </a:pPr>
            <a:r>
              <a:rPr lang="cs-CZ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Podpora </a:t>
            </a:r>
            <a:r>
              <a:rPr lang="cs-CZ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PODNIKÁNÍ</a:t>
            </a:r>
            <a:r>
              <a:rPr lang="cs-CZ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, vytváření možností pro naplnění pracovních pozic</a:t>
            </a:r>
            <a:endParaRPr lang="cs-CZ" sz="4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80000"/>
              </a:lnSpc>
              <a:buFont typeface="Wingdings" pitchFamily="2" charset="2"/>
              <a:buChar char="§"/>
              <a:defRPr/>
            </a:pPr>
            <a:r>
              <a:rPr lang="cs-CZ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Spolupráce </a:t>
            </a:r>
            <a:r>
              <a:rPr lang="cs-CZ" sz="4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 Hospodářskými a sociálními radami v </a:t>
            </a:r>
            <a:r>
              <a:rPr lang="cs-CZ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kraji, </a:t>
            </a:r>
            <a:r>
              <a:rPr lang="cs-CZ" sz="4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 orgány státní správy, samosprávy apod.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  <a:defRPr/>
            </a:pPr>
            <a:r>
              <a:rPr lang="cs-CZ" sz="4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Fond podpory </a:t>
            </a:r>
            <a:r>
              <a:rPr lang="cs-CZ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projektů (ve spolupráci s HSRCH)</a:t>
            </a:r>
            <a:endParaRPr lang="cs-CZ" sz="4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cs-CZ" sz="2900" dirty="0">
              <a:solidFill>
                <a:schemeClr val="tx1"/>
              </a:solidFill>
            </a:endParaRPr>
          </a:p>
        </p:txBody>
      </p:sp>
      <p:pic>
        <p:nvPicPr>
          <p:cNvPr id="5" name="Picture 2" descr="C:\Users\Ivana\Desktop\TD 2015\Technoday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5107"/>
            <a:ext cx="4537720" cy="105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obrázek 4" descr="logo HKCR CZ colo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898" y="5661248"/>
            <a:ext cx="8953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INM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9481" y="1556792"/>
            <a:ext cx="1524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C:\Users\prochazkova\Desktop\Power Point prezentace OHK CV\komora.cz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511" y="2420888"/>
            <a:ext cx="1412014" cy="596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prochazkova\Desktop\Power Point prezentace OHK CV\rozhodčí soud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5784" y="3017464"/>
            <a:ext cx="1456741" cy="519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C:\Users\prochazkova\Desktop\Power Point prezentace OHK CV\získávání profesních kvalifikací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6438" y="3573016"/>
            <a:ext cx="835137" cy="912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67404" y="3911193"/>
            <a:ext cx="1262616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820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Nadpis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576064"/>
          </a:xfrm>
        </p:spPr>
        <p:txBody>
          <a:bodyPr/>
          <a:lstStyle/>
          <a:p>
            <a:r>
              <a:rPr lang="cs-CZ" altLang="cs-CZ" sz="3600" dirty="0" smtClean="0">
                <a:solidFill>
                  <a:srgbClr val="0070C0"/>
                </a:solidFill>
              </a:rPr>
              <a:t/>
            </a:r>
            <a:br>
              <a:rPr lang="cs-CZ" altLang="cs-CZ" sz="3600" dirty="0" smtClean="0">
                <a:solidFill>
                  <a:srgbClr val="0070C0"/>
                </a:solidFill>
              </a:rPr>
            </a:br>
            <a:r>
              <a:rPr lang="cs-CZ" altLang="cs-CZ" sz="3600" dirty="0">
                <a:solidFill>
                  <a:srgbClr val="0070C0"/>
                </a:solidFill>
              </a:rPr>
              <a:t/>
            </a:r>
            <a:br>
              <a:rPr lang="cs-CZ" altLang="cs-CZ" sz="3600" dirty="0">
                <a:solidFill>
                  <a:srgbClr val="0070C0"/>
                </a:solidFill>
              </a:rPr>
            </a:br>
            <a:r>
              <a:rPr lang="cs-CZ" altLang="cs-CZ" sz="3600" dirty="0" smtClean="0">
                <a:solidFill>
                  <a:srgbClr val="0070C0"/>
                </a:solidFill>
              </a:rPr>
              <a:t/>
            </a:r>
            <a:br>
              <a:rPr lang="cs-CZ" altLang="cs-CZ" sz="3600" dirty="0" smtClean="0">
                <a:solidFill>
                  <a:srgbClr val="0070C0"/>
                </a:solidFill>
              </a:rPr>
            </a:br>
            <a:r>
              <a:rPr lang="cs-CZ" altLang="cs-CZ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Fond podpory projektů 2004 - 2015</a:t>
            </a:r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497513"/>
              </p:ext>
            </p:extLst>
          </p:nvPr>
        </p:nvGraphicFramePr>
        <p:xfrm>
          <a:off x="1187623" y="2204864"/>
          <a:ext cx="6768753" cy="149947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5184577"/>
                <a:gridCol w="1584176"/>
              </a:tblGrid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</a:rPr>
                        <a:t>Rozdělení dle </a:t>
                      </a:r>
                      <a:r>
                        <a:rPr lang="cs-CZ" sz="1400" u="none" strike="noStrike" dirty="0" smtClean="0">
                          <a:effectLst/>
                        </a:rPr>
                        <a:t>zaměření</a:t>
                      </a:r>
                    </a:p>
                    <a:p>
                      <a:pPr algn="l" fontAlgn="b"/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0" marB="0" anchor="b"/>
                </a:tc>
              </a:tr>
              <a:tr h="211832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dirty="0">
                          <a:effectLst/>
                        </a:rPr>
                        <a:t>výstavby, </a:t>
                      </a:r>
                      <a:r>
                        <a:rPr lang="cs-CZ" sz="1100" u="none" strike="noStrike" dirty="0" smtClean="0">
                          <a:effectLst/>
                        </a:rPr>
                        <a:t>rekonstrukce</a:t>
                      </a:r>
                      <a:r>
                        <a:rPr lang="cs-CZ" sz="1100" u="none" strike="noStrike" dirty="0">
                          <a:effectLst/>
                        </a:rPr>
                        <a:t>, revitalizace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1" u="none" strike="noStrike" dirty="0">
                          <a:effectLst/>
                        </a:rPr>
                        <a:t>6 834 053 Kč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0" marB="0" anchor="b"/>
                </a:tc>
              </a:tr>
              <a:tr h="216085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dirty="0">
                          <a:effectLst/>
                        </a:rPr>
                        <a:t>přípravná dokumentace- projektová dokumentace, studie, územní plány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1" u="none" strike="noStrike" dirty="0">
                          <a:effectLst/>
                        </a:rPr>
                        <a:t>1 558 432 Kč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0" marB="0" anchor="b"/>
                </a:tc>
              </a:tr>
              <a:tr h="211771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akce - výstavy, slavnosti, trhy aj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1" u="none" strike="noStrike" dirty="0">
                          <a:effectLst/>
                        </a:rPr>
                        <a:t>1 839 250 Kč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0" marB="0" anchor="b"/>
                </a:tc>
              </a:tr>
              <a:tr h="211771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dirty="0">
                          <a:effectLst/>
                        </a:rPr>
                        <a:t>akce - výstavy, slavnosti, trhy aj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1" u="none" strike="noStrike" dirty="0">
                          <a:effectLst/>
                        </a:rPr>
                        <a:t>3 096 682 Kč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0" marB="0" anchor="b"/>
                </a:tc>
              </a:tr>
              <a:tr h="211771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dirty="0">
                          <a:effectLst/>
                        </a:rPr>
                        <a:t>Celkem</a:t>
                      </a:r>
                      <a:endParaRPr lang="cs-CZ" sz="11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11 489 167 Kč</a:t>
                      </a:r>
                      <a:endParaRPr lang="cs-CZ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0" marB="0" anchor="b"/>
                </a:tc>
              </a:tr>
            </a:tbl>
          </a:graphicData>
        </a:graphic>
      </p:graphicFrame>
      <p:graphicFrame>
        <p:nvGraphicFramePr>
          <p:cNvPr id="19482" name="Graf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6670755"/>
              </p:ext>
            </p:extLst>
          </p:nvPr>
        </p:nvGraphicFramePr>
        <p:xfrm>
          <a:off x="2267744" y="3717032"/>
          <a:ext cx="4673600" cy="259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" r:id="rId4" imgW="4676037" imgH="2859272" progId="Excel.Chart.8">
                  <p:embed/>
                </p:oleObj>
              </mc:Choice>
              <mc:Fallback>
                <p:oleObj r:id="rId4" imgW="4676037" imgH="2859272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3717032"/>
                        <a:ext cx="4673600" cy="25922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2" descr="C:\Users\Ivana\Desktop\TD 2015\Technodays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5107"/>
            <a:ext cx="4537720" cy="105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644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393835" y="1340768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altLang="cs-CZ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Rok 2015, 2016</a:t>
            </a:r>
          </a:p>
          <a:p>
            <a:pPr marL="0" indent="0">
              <a:buNone/>
            </a:pPr>
            <a:r>
              <a:rPr lang="cs-CZ" altLang="cs-CZ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Pořádané </a:t>
            </a:r>
            <a:r>
              <a:rPr lang="cs-CZ" altLang="cs-CZ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odborné </a:t>
            </a:r>
            <a:r>
              <a:rPr lang="cs-CZ" altLang="cs-CZ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semináře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cs-CZ" sz="1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Celkem </a:t>
            </a:r>
            <a:r>
              <a:rPr lang="cs-CZ" sz="13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r>
              <a:rPr lang="cs-CZ" sz="1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seminářů a workshopů nejrůznějšího odborného </a:t>
            </a:r>
            <a:r>
              <a:rPr lang="cs-CZ" sz="13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zaměření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cs-CZ" sz="1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Mezi všemi například:</a:t>
            </a:r>
          </a:p>
          <a:p>
            <a:pPr lvl="6">
              <a:buFont typeface="Wingdings" panose="05000000000000000000" pitchFamily="2" charset="2"/>
              <a:buChar char="§"/>
            </a:pPr>
            <a:r>
              <a:rPr lang="cs-CZ" sz="1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Veřejný zadavatel, Uchazeči</a:t>
            </a:r>
          </a:p>
          <a:p>
            <a:pPr lvl="6">
              <a:buFont typeface="Wingdings" panose="05000000000000000000" pitchFamily="2" charset="2"/>
              <a:buChar char="§"/>
            </a:pPr>
            <a:r>
              <a:rPr lang="cs-CZ" sz="1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Zákon o odpadech</a:t>
            </a:r>
          </a:p>
          <a:p>
            <a:pPr lvl="6">
              <a:buFont typeface="Wingdings" panose="05000000000000000000" pitchFamily="2" charset="2"/>
              <a:buChar char="§"/>
            </a:pPr>
            <a:r>
              <a:rPr lang="cs-CZ" sz="1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Pracovněprávní předpisy </a:t>
            </a:r>
            <a:r>
              <a:rPr lang="cs-CZ" sz="13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2015, personální a daňová problematika</a:t>
            </a:r>
            <a:endParaRPr lang="cs-CZ" sz="13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6">
              <a:buFont typeface="Wingdings" panose="05000000000000000000" pitchFamily="2" charset="2"/>
              <a:buChar char="§"/>
            </a:pPr>
            <a:r>
              <a:rPr lang="cs-CZ" sz="1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Energetický management</a:t>
            </a:r>
          </a:p>
          <a:p>
            <a:pPr lvl="6">
              <a:buFont typeface="Wingdings" panose="05000000000000000000" pitchFamily="2" charset="2"/>
              <a:buChar char="§"/>
            </a:pPr>
            <a:r>
              <a:rPr lang="cs-CZ" sz="1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ISO 90001 a 14001</a:t>
            </a:r>
          </a:p>
          <a:p>
            <a:pPr lvl="6">
              <a:buFont typeface="Wingdings" panose="05000000000000000000" pitchFamily="2" charset="2"/>
              <a:buChar char="§"/>
            </a:pPr>
            <a:r>
              <a:rPr lang="cs-CZ" sz="1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další</a:t>
            </a:r>
            <a:r>
              <a:rPr lang="cs-CZ" sz="13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</a:t>
            </a:r>
          </a:p>
          <a:p>
            <a:pPr marL="0" lvl="6" indent="0">
              <a:spcBef>
                <a:spcPts val="0"/>
              </a:spcBef>
              <a:buNone/>
            </a:pPr>
            <a:r>
              <a:rPr lang="cs-CZ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Připravované, zpracované a administrované projekty </a:t>
            </a:r>
            <a:endParaRPr lang="cs-CZ" sz="24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7" indent="-28575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cs-CZ" sz="13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 projektů</a:t>
            </a:r>
          </a:p>
          <a:p>
            <a:pPr marL="742950" lvl="7" indent="-28575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cs-CZ" sz="13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projektů administrovaných</a:t>
            </a:r>
          </a:p>
          <a:p>
            <a:pPr marL="742950" lvl="7" indent="-28575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cs-CZ" sz="13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Dotace v </a:t>
            </a:r>
            <a:r>
              <a:rPr lang="cs-CZ" sz="1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celkovém objemu 33 </a:t>
            </a:r>
            <a:r>
              <a:rPr lang="cs-CZ" sz="13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mil.Kč</a:t>
            </a:r>
            <a:r>
              <a:rPr lang="cs-CZ" sz="13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742950" lvl="7" indent="-28575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cs-CZ" sz="13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 spolupráci s HSRCH</a:t>
            </a:r>
            <a:endParaRPr lang="cs-CZ" sz="13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cs-CZ" sz="2000" dirty="0">
              <a:solidFill>
                <a:schemeClr val="tx1"/>
              </a:solidFill>
            </a:endParaRPr>
          </a:p>
        </p:txBody>
      </p:sp>
      <p:pic>
        <p:nvPicPr>
          <p:cNvPr id="5" name="Picture 2" descr="C:\Users\Ivana\Desktop\TD 2015\Technoday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5107"/>
            <a:ext cx="4537720" cy="105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obrázek 4" descr="logo HKCR CZ colo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898" y="5661248"/>
            <a:ext cx="8953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4606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325080" y="1196752"/>
            <a:ext cx="8229600" cy="466997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altLang="cs-CZ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Aktuální členská </a:t>
            </a:r>
            <a:r>
              <a:rPr lang="cs-CZ" altLang="cs-CZ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základna </a:t>
            </a:r>
          </a:p>
          <a:p>
            <a:pPr marL="0" indent="0" algn="ctr">
              <a:buNone/>
            </a:pPr>
            <a:endParaRPr lang="cs-CZ" sz="3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cs-CZ" sz="20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Právnické osoby (65)</a:t>
            </a:r>
          </a:p>
          <a:p>
            <a:pPr marL="397800">
              <a:lnSpc>
                <a:spcPct val="80000"/>
              </a:lnSpc>
              <a:buFont typeface="Wingdings" panose="05000000000000000000" pitchFamily="2" charset="2"/>
              <a:buChar char="ü"/>
              <a:defRPr/>
            </a:pPr>
            <a:endParaRPr lang="cs-CZ" sz="2000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97800">
              <a:lnSpc>
                <a:spcPct val="80000"/>
              </a:lnSpc>
              <a:buFont typeface="Wingdings" panose="05000000000000000000" pitchFamily="2" charset="2"/>
              <a:buChar char="ü"/>
              <a:defRPr/>
            </a:pPr>
            <a:r>
              <a:rPr lang="cs-CZ" sz="20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Příspěvkové organizace (4)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  <a:defRPr/>
            </a:pPr>
            <a:endParaRPr lang="cs-CZ" sz="2000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  <a:defRPr/>
            </a:pPr>
            <a:r>
              <a:rPr lang="cs-CZ" altLang="cs-CZ" sz="20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Fyzické osoby(45)</a:t>
            </a:r>
          </a:p>
          <a:p>
            <a:pPr marL="0" indent="0" algn="ctr">
              <a:buNone/>
            </a:pPr>
            <a:endParaRPr lang="cs-CZ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C:\Users\Ivana\Desktop\TD 2015\Technoday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5107"/>
            <a:ext cx="4537720" cy="105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obrázek 4" descr="logo HKCR CZ colo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898" y="5661248"/>
            <a:ext cx="8953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274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393835" y="1196752"/>
            <a:ext cx="8229600" cy="466997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cs-CZ" altLang="cs-CZ" sz="3200" b="1" dirty="0" smtClean="0">
              <a:solidFill>
                <a:srgbClr val="0070C0"/>
              </a:solidFill>
            </a:endParaRPr>
          </a:p>
          <a:p>
            <a:pPr marL="0" indent="0" algn="ctr">
              <a:buNone/>
            </a:pPr>
            <a:endParaRPr lang="cs-CZ" altLang="cs-CZ" sz="3200" b="1" dirty="0" smtClean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cs-CZ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VÝHLED TRHU PRACOVNÍCH PŘÍLEŽITOSTÍ</a:t>
            </a:r>
          </a:p>
          <a:p>
            <a:pPr marL="0" indent="0" algn="ctr">
              <a:buNone/>
            </a:pPr>
            <a:r>
              <a:rPr lang="cs-CZ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 HORIZONTU 5 – 10 LET</a:t>
            </a:r>
          </a:p>
          <a:p>
            <a:pPr>
              <a:lnSpc>
                <a:spcPct val="80000"/>
              </a:lnSpc>
              <a:buNone/>
              <a:defRPr/>
            </a:pPr>
            <a:endParaRPr lang="cs-CZ" altLang="cs-CZ" sz="20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cs-CZ" altLang="cs-CZ" sz="2000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cs-CZ" sz="1000" b="1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cs-CZ" sz="1000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cs-CZ" sz="1000" b="1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cs-CZ" sz="1000" b="1" dirty="0">
              <a:solidFill>
                <a:schemeClr val="tx1"/>
              </a:solidFill>
            </a:endParaRPr>
          </a:p>
        </p:txBody>
      </p:sp>
      <p:pic>
        <p:nvPicPr>
          <p:cNvPr id="5" name="Picture 2" descr="C:\Users\Ivana\Desktop\TD 2015\Technoday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5107"/>
            <a:ext cx="4537720" cy="105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obrázek 4" descr="logo HKCR CZ colo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898" y="5661248"/>
            <a:ext cx="8953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415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349016" y="126227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cs-CZ" sz="1800" dirty="0"/>
          </a:p>
          <a:p>
            <a:pPr marL="0" indent="0" algn="ctr">
              <a:buNone/>
            </a:pPr>
            <a:r>
              <a:rPr lang="cs-CZ" sz="2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Chybějící odborně vzdělaná pracovní síla!</a:t>
            </a:r>
          </a:p>
          <a:p>
            <a:pPr marL="0" indent="0" algn="ctr">
              <a:buNone/>
            </a:pPr>
            <a:endParaRPr lang="cs-CZ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cs-CZ" sz="2200" b="1" dirty="0" smtClean="0">
                <a:solidFill>
                  <a:srgbClr val="C00000"/>
                </a:solidFill>
              </a:rPr>
              <a:t>PROČ?</a:t>
            </a:r>
          </a:p>
          <a:p>
            <a:pPr marL="0" indent="0" algn="ctr">
              <a:buNone/>
            </a:pPr>
            <a:endParaRPr lang="cs-CZ" sz="1800" dirty="0" smtClean="0">
              <a:solidFill>
                <a:schemeClr val="tx1"/>
              </a:solidFill>
            </a:endParaRPr>
          </a:p>
          <a:p>
            <a:r>
              <a:rPr lang="cs-CZ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nedostatek absolventů </a:t>
            </a:r>
            <a:r>
              <a:rPr lang="cs-CZ" sz="19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počátečního vzdělávání</a:t>
            </a:r>
          </a:p>
          <a:p>
            <a:r>
              <a:rPr lang="cs-CZ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odchod dosud aktivní technicky vzdělané </a:t>
            </a:r>
            <a:r>
              <a:rPr lang="cs-CZ" sz="19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pracovní síly do důchodu</a:t>
            </a:r>
          </a:p>
          <a:p>
            <a:r>
              <a:rPr lang="cs-CZ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nároky na </a:t>
            </a:r>
            <a:r>
              <a:rPr lang="cs-CZ" sz="19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navýšení pracovní síly</a:t>
            </a:r>
            <a:r>
              <a:rPr lang="cs-CZ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z důvodu růstu firem a jejich navýšení </a:t>
            </a:r>
            <a:r>
              <a:rPr lang="cs-CZ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produkce</a:t>
            </a:r>
          </a:p>
          <a:p>
            <a:r>
              <a:rPr lang="cs-CZ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cs-CZ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egradace technických oborů a řemesel</a:t>
            </a:r>
            <a:endParaRPr lang="cs-CZ" sz="1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C:\Users\Ivana\Desktop\TD 2015\Technoday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5107"/>
            <a:ext cx="4537720" cy="105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obrázek 4" descr="logo HKCR CZ colo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4591" y="5805264"/>
            <a:ext cx="8953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618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4536226"/>
              </p:ext>
            </p:extLst>
          </p:nvPr>
        </p:nvGraphicFramePr>
        <p:xfrm>
          <a:off x="332996" y="1412776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 descr="C:\Users\Ivana\Desktop\TD 2015\Technoday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5107"/>
            <a:ext cx="4537720" cy="105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obrázek 4" descr="logo HKCR CZ colo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898" y="5733256"/>
            <a:ext cx="8953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1330503" y="2132855"/>
            <a:ext cx="6624736" cy="1618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cs-CZ" sz="3200" b="1" dirty="0">
                <a:solidFill>
                  <a:srgbClr val="0070C0"/>
                </a:solidFill>
                <a:latin typeface="+mj-lt"/>
              </a:rPr>
              <a:t>STATISTICKÁ DATA ÚŘADU PRÁCE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cs-CZ" sz="3200" b="1" dirty="0">
                <a:solidFill>
                  <a:srgbClr val="0070C0"/>
                </a:solidFill>
                <a:latin typeface="+mj-lt"/>
              </a:rPr>
              <a:t>PRO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cs-CZ" sz="3200" b="1" dirty="0">
                <a:solidFill>
                  <a:srgbClr val="0070C0"/>
                </a:solidFill>
                <a:latin typeface="+mj-lt"/>
              </a:rPr>
              <a:t>ÚSTECKÝ KRAJ</a:t>
            </a:r>
          </a:p>
        </p:txBody>
      </p:sp>
    </p:spTree>
    <p:extLst>
      <p:ext uri="{BB962C8B-B14F-4D97-AF65-F5344CB8AC3E}">
        <p14:creationId xmlns:p14="http://schemas.microsoft.com/office/powerpoint/2010/main" val="369026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kutivní">
  <a:themeElements>
    <a:clrScheme name="Slunovrat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Exekutivní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kutivní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2418</TotalTime>
  <Words>787</Words>
  <Application>Microsoft Office PowerPoint</Application>
  <PresentationFormat>Předvádění na obrazovce (4:3)</PresentationFormat>
  <Paragraphs>342</Paragraphs>
  <Slides>24</Slides>
  <Notes>0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24</vt:i4>
      </vt:variant>
    </vt:vector>
  </HeadingPairs>
  <TitlesOfParts>
    <vt:vector size="26" baseType="lpstr">
      <vt:lpstr>Exekutivní</vt:lpstr>
      <vt:lpstr>Graf aplikace Microsoft Excel</vt:lpstr>
      <vt:lpstr>Prezentace aplikace PowerPoint</vt:lpstr>
      <vt:lpstr>Prezentace aplikace PowerPoint</vt:lpstr>
      <vt:lpstr>Prezentace aplikace PowerPoint</vt:lpstr>
      <vt:lpstr>   Fond podpory projektů 2004 - 2015</vt:lpstr>
      <vt:lpstr>Prezentace aplikace PowerPoint</vt:lpstr>
      <vt:lpstr>Prezentace aplikace PowerPoint</vt:lpstr>
      <vt:lpstr>Prezentace aplikace PowerPoint</vt:lpstr>
      <vt:lpstr>Prezentace aplikace PowerPoint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Prezentace aplikace PowerPoint</vt:lpstr>
      <vt:lpstr>  </vt:lpstr>
      <vt:lpstr>Prezentace aplikace PowerPoint</vt:lpstr>
      <vt:lpstr>Prezentace aplikace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Honza</dc:creator>
  <cp:lastModifiedBy>kosanova</cp:lastModifiedBy>
  <cp:revision>132</cp:revision>
  <dcterms:created xsi:type="dcterms:W3CDTF">2012-06-10T10:34:28Z</dcterms:created>
  <dcterms:modified xsi:type="dcterms:W3CDTF">2016-04-20T11:36:35Z</dcterms:modified>
</cp:coreProperties>
</file>