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1" r:id="rId9"/>
    <p:sldId id="263" r:id="rId10"/>
    <p:sldId id="266" r:id="rId11"/>
    <p:sldId id="268" r:id="rId12"/>
    <p:sldId id="267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1A5AD-902F-4732-9DB7-5AF64D7418C5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FEA60-88FA-4C21-9CB9-3E396F1A00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063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změnou převažujícího způsobu dopravy, energetických zdrojů a přenosu informací.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FEA60-88FA-4C21-9CB9-3E396F1A00A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64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Jakou má vzdělanost cenu – to kdybys, člověče, věděl, nikdy bys pokojně nespal, dnem nocí studoval bys.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FEA60-88FA-4C21-9CB9-3E396F1A00A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43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0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4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1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33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1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47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9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4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5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33F1C-5765-4ACE-885D-389DFFDB2FDE}" type="datetimeFigureOut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5C220-BBB2-4725-BD51-FAC197CE3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76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vut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smtClean="0"/>
              <a:t>INDUSTRY 4.0</a:t>
            </a:r>
            <a:endParaRPr lang="cs-CZ" sz="5400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9368" y="2852936"/>
            <a:ext cx="6400800" cy="17526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</a:rPr>
              <a:t>Národní iniciativa Průmysl 4.0.</a:t>
            </a:r>
            <a:endParaRPr lang="cs-CZ" sz="4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276" y="5589240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hlinkClick r:id="rId3"/>
              </a:rPr>
              <a:t>http://www.cvut.cz</a:t>
            </a:r>
            <a:r>
              <a:rPr lang="cs-CZ" sz="2800" dirty="0" smtClean="0"/>
              <a:t>		     doc. Ing. Jan Chyský, CSc.</a:t>
            </a:r>
          </a:p>
          <a:p>
            <a:r>
              <a:rPr lang="cs-CZ" sz="2000" dirty="0" smtClean="0"/>
              <a:t>TECHNODAYS Chomutov 21.4. 2016		        	 prorektor pro rozvoj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743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ČVUT v Praze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/>
              <a:t>Stávající studijní programy a obory na ČVUT podporující </a:t>
            </a:r>
            <a:r>
              <a:rPr lang="cs-CZ" b="1" dirty="0" err="1" smtClean="0"/>
              <a:t>Industry</a:t>
            </a:r>
            <a:r>
              <a:rPr lang="cs-CZ" b="1" dirty="0" smtClean="0"/>
              <a:t> 4.0</a:t>
            </a:r>
          </a:p>
          <a:p>
            <a:r>
              <a:rPr lang="cs-CZ" dirty="0" smtClean="0"/>
              <a:t>FS</a:t>
            </a:r>
          </a:p>
          <a:p>
            <a:pPr lvl="1"/>
            <a:r>
              <a:rPr lang="cs-CZ" dirty="0" err="1"/>
              <a:t>Mechatronika</a:t>
            </a:r>
            <a:endParaRPr lang="cs-CZ" dirty="0"/>
          </a:p>
          <a:p>
            <a:pPr lvl="1"/>
            <a:r>
              <a:rPr lang="cs-CZ" dirty="0" smtClean="0"/>
              <a:t>Přístrojová a řídicí technika</a:t>
            </a:r>
          </a:p>
          <a:p>
            <a:pPr lvl="1"/>
            <a:r>
              <a:rPr lang="cs-CZ" dirty="0" smtClean="0"/>
              <a:t>Výrobní stroje a zařízení</a:t>
            </a:r>
          </a:p>
          <a:p>
            <a:pPr lvl="1"/>
            <a:r>
              <a:rPr lang="cs-CZ" dirty="0" smtClean="0"/>
              <a:t>Inteligentní budovy (FEL + </a:t>
            </a:r>
            <a:r>
              <a:rPr lang="cs-CZ" dirty="0" err="1" smtClean="0"/>
              <a:t>FSv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. . 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89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ČVUT v Praze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FEL</a:t>
            </a:r>
          </a:p>
          <a:p>
            <a:pPr lvl="1"/>
            <a:r>
              <a:rPr lang="cs-CZ" dirty="0"/>
              <a:t>Kybernetika a robotika</a:t>
            </a:r>
          </a:p>
          <a:p>
            <a:pPr lvl="1"/>
            <a:r>
              <a:rPr lang="cs-CZ" dirty="0"/>
              <a:t>Otevřená informatika</a:t>
            </a:r>
          </a:p>
          <a:p>
            <a:pPr lvl="2"/>
            <a:r>
              <a:rPr lang="cs-CZ" dirty="0"/>
              <a:t>Počítačové vidění a digitální obraz</a:t>
            </a:r>
          </a:p>
          <a:p>
            <a:pPr lvl="2"/>
            <a:r>
              <a:rPr lang="cs-CZ" dirty="0"/>
              <a:t>Softwarové inženýrství </a:t>
            </a:r>
          </a:p>
          <a:p>
            <a:pPr lvl="2"/>
            <a:r>
              <a:rPr lang="cs-CZ" dirty="0"/>
              <a:t>Umělá inteligence </a:t>
            </a:r>
          </a:p>
          <a:p>
            <a:pPr lvl="1"/>
            <a:r>
              <a:rPr lang="cs-CZ" dirty="0"/>
              <a:t> . .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93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ČVUT v Praze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FIT</a:t>
            </a:r>
            <a:endParaRPr lang="cs-CZ" dirty="0"/>
          </a:p>
          <a:p>
            <a:pPr lvl="1"/>
            <a:r>
              <a:rPr lang="cs-CZ" dirty="0" smtClean="0"/>
              <a:t>Návrh a programování vestavěných systémů</a:t>
            </a:r>
            <a:endParaRPr lang="cs-CZ" dirty="0"/>
          </a:p>
          <a:p>
            <a:pPr lvl="1"/>
            <a:r>
              <a:rPr lang="cs-CZ" dirty="0" smtClean="0"/>
              <a:t>Znalostní inženýrství</a:t>
            </a:r>
            <a:endParaRPr lang="cs-CZ" dirty="0"/>
          </a:p>
          <a:p>
            <a:pPr lvl="1"/>
            <a:r>
              <a:rPr lang="cs-CZ" dirty="0" smtClean="0"/>
              <a:t>. </a:t>
            </a:r>
            <a:r>
              <a:rPr lang="cs-CZ" dirty="0"/>
              <a:t>. 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r>
              <a:rPr lang="cs-CZ" dirty="0" smtClean="0"/>
              <a:t>Kurzy celoživotního vzdělávání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40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Financování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Horizon</a:t>
            </a:r>
            <a:r>
              <a:rPr lang="cs-CZ" dirty="0" smtClean="0"/>
              <a:t> 2020</a:t>
            </a:r>
          </a:p>
          <a:p>
            <a:r>
              <a:rPr lang="cs-CZ" dirty="0" smtClean="0"/>
              <a:t>ESF a ERDF</a:t>
            </a:r>
          </a:p>
          <a:p>
            <a:r>
              <a:rPr lang="cs-CZ" dirty="0" smtClean="0"/>
              <a:t>OP PIK</a:t>
            </a:r>
          </a:p>
          <a:p>
            <a:r>
              <a:rPr lang="cs-CZ" dirty="0" smtClean="0"/>
              <a:t>OP VVV</a:t>
            </a:r>
          </a:p>
          <a:p>
            <a:r>
              <a:rPr lang="cs-CZ" dirty="0" smtClean="0"/>
              <a:t>Spolupráce s průmyslem formou výzkumu a vývoje na objednávku</a:t>
            </a:r>
          </a:p>
          <a:p>
            <a:r>
              <a:rPr lang="cs-CZ" dirty="0" smtClean="0"/>
              <a:t>Institucionální rozvojové programy</a:t>
            </a:r>
          </a:p>
          <a:p>
            <a:r>
              <a:rPr lang="cs-CZ" dirty="0" smtClean="0"/>
              <a:t>Změna ve způsobu hodnocení a řízení univerzit</a:t>
            </a:r>
          </a:p>
          <a:p>
            <a:r>
              <a:rPr lang="cs-CZ" dirty="0" smtClean="0"/>
              <a:t>Spolupráce VŠ s průmyslem při vzniku laboratoří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46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Průmyslová revoluce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99" y="1268760"/>
            <a:ext cx="8373616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smtClean="0"/>
              <a:t>18. – 19. století, parní </a:t>
            </a:r>
            <a:r>
              <a:rPr lang="cs-CZ" sz="1800"/>
              <a:t>stroj</a:t>
            </a:r>
            <a:r>
              <a:rPr lang="cs-CZ" smtClean="0"/>
              <a:t/>
            </a:r>
            <a:br>
              <a:rPr lang="cs-CZ" smtClean="0"/>
            </a:br>
            <a:r>
              <a:rPr lang="cs-CZ" sz="1800" smtClean="0"/>
              <a:t>přechod ze zemědělské k průmyslové výrobě. Od manufaktur k továrnám.</a:t>
            </a:r>
            <a:endParaRPr lang="cs-CZ" smtClean="0"/>
          </a:p>
        </p:txBody>
      </p:sp>
      <p:pic>
        <p:nvPicPr>
          <p:cNvPr id="1026" name="Picture 2" descr="C:\Users\chysky\Desktop\Wolf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15993"/>
            <a:ext cx="6307087" cy="395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2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2.  Průmyslová revoluce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141277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mtClean="0"/>
              <a:t>konec </a:t>
            </a:r>
            <a:r>
              <a:rPr lang="cs-CZ"/>
              <a:t>18. a zač. 20. století</a:t>
            </a:r>
            <a:br>
              <a:rPr lang="cs-CZ"/>
            </a:br>
            <a:r>
              <a:rPr lang="cs-CZ"/>
              <a:t>nové výrobní postupy, materiály, elektřina, spalovací motor, </a:t>
            </a:r>
            <a:r>
              <a:rPr lang="cs-CZ" smtClean="0"/>
              <a:t>chemie, pásová výroba</a:t>
            </a:r>
          </a:p>
          <a:p>
            <a:pPr marL="514350" indent="-514350">
              <a:buFont typeface="+mj-lt"/>
              <a:buAutoNum type="arabicPeriod" startAt="2"/>
            </a:pPr>
            <a:endParaRPr lang="cs-CZ" smtClean="0"/>
          </a:p>
        </p:txBody>
      </p:sp>
      <p:pic>
        <p:nvPicPr>
          <p:cNvPr id="2052" name="Picture 4" descr="C:\Users\chysky\Desktop\4-profimedia_00146424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5688632" cy="402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87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3. Průmyslová revoluce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smtClean="0"/>
              <a:t>50.- 60. léta 20. století</a:t>
            </a:r>
          </a:p>
          <a:p>
            <a:pPr marL="0" indent="0">
              <a:buNone/>
            </a:pPr>
            <a:r>
              <a:rPr lang="cs-CZ" sz="1800" smtClean="0"/>
              <a:t>nové komunikační technologie, nasazení počítačů, mikroprocesory …</a:t>
            </a:r>
            <a:endParaRPr lang="cs-CZ" sz="1800"/>
          </a:p>
        </p:txBody>
      </p:sp>
      <p:pic>
        <p:nvPicPr>
          <p:cNvPr id="3074" name="Picture 2" descr="C:\Users\chysky\Desktop\1201114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80"/>
            <a:ext cx="6279888" cy="430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64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4. Průmyslová revoluce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Vize připravená v Německu 2011</a:t>
            </a:r>
          </a:p>
          <a:p>
            <a:r>
              <a:rPr lang="cs-CZ" smtClean="0"/>
              <a:t>kompletní dokument Hanover 2013</a:t>
            </a:r>
          </a:p>
          <a:p>
            <a:r>
              <a:rPr lang="cs-CZ" smtClean="0"/>
              <a:t>750 mil EUR na 3 roky</a:t>
            </a:r>
          </a:p>
          <a:p>
            <a:r>
              <a:rPr lang="cs-CZ" smtClean="0"/>
              <a:t>Siemens, Bosch, Volkswagen a další</a:t>
            </a:r>
          </a:p>
          <a:p>
            <a:endParaRPr lang="cs-CZ"/>
          </a:p>
          <a:p>
            <a:r>
              <a:rPr lang="cs-CZ" smtClean="0"/>
              <a:t>kyberneticko-fyzikální systémy,</a:t>
            </a:r>
          </a:p>
          <a:p>
            <a:r>
              <a:rPr lang="cs-CZ" smtClean="0"/>
              <a:t>chytré továrny, strojové vnímání, spojení strojů a věcí. Internet věcí.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97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zasažené oblasti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Energetika</a:t>
            </a:r>
          </a:p>
          <a:p>
            <a:r>
              <a:rPr lang="cs-CZ" smtClean="0"/>
              <a:t>Smart Cities &amp; doprava</a:t>
            </a:r>
          </a:p>
          <a:p>
            <a:r>
              <a:rPr lang="cs-CZ" smtClean="0"/>
              <a:t>Zdravotní péče</a:t>
            </a:r>
          </a:p>
          <a:p>
            <a:r>
              <a:rPr lang="cs-CZ" smtClean="0"/>
              <a:t>Nové materiály</a:t>
            </a:r>
          </a:p>
          <a:p>
            <a:r>
              <a:rPr lang="cs-CZ" smtClean="0"/>
              <a:t>Standardizace</a:t>
            </a:r>
            <a:endParaRPr lang="cs-CZ"/>
          </a:p>
          <a:p>
            <a:pPr marL="0" indent="0">
              <a:buNone/>
            </a:pPr>
            <a:r>
              <a:rPr lang="cs-CZ" b="1" smtClean="0"/>
              <a:t>Integrace dosavadních výrobních, obchodních, ekonomických a dalších procesů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76484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Dopad do školství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Nutnost rozvíjet technické školství, zejména přírodovědné a technické obory </a:t>
            </a:r>
          </a:p>
          <a:p>
            <a:r>
              <a:rPr lang="cs-CZ" smtClean="0"/>
              <a:t>Elektrotechnika</a:t>
            </a:r>
          </a:p>
          <a:p>
            <a:r>
              <a:rPr lang="cs-CZ" smtClean="0"/>
              <a:t>Informatika</a:t>
            </a:r>
          </a:p>
          <a:p>
            <a:r>
              <a:rPr lang="cs-CZ" smtClean="0"/>
              <a:t>Strojírenství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dopad i na další obory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01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Dopad do školství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Požadavky na absolventy</a:t>
            </a:r>
          </a:p>
          <a:p>
            <a:r>
              <a:rPr lang="cs-CZ" smtClean="0"/>
              <a:t>schopnost pracovat s informacemi a správně využívat informační technologie</a:t>
            </a:r>
          </a:p>
          <a:p>
            <a:r>
              <a:rPr lang="cs-CZ" smtClean="0"/>
              <a:t>aplikovat matematické vědomosti</a:t>
            </a:r>
          </a:p>
          <a:p>
            <a:r>
              <a:rPr lang="cs-CZ" smtClean="0"/>
              <a:t>nacházet logické souvislosti</a:t>
            </a:r>
          </a:p>
          <a:p>
            <a:r>
              <a:rPr lang="cs-CZ" smtClean="0"/>
              <a:t>orientovat se v nových technologiích, materiálech a postupech</a:t>
            </a:r>
          </a:p>
          <a:p>
            <a:pPr marL="0" indent="0"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6980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ČVUT v Praze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Nový vysokoškolský ústav </a:t>
            </a:r>
          </a:p>
          <a:p>
            <a:pPr lvl="1"/>
            <a:r>
              <a:rPr lang="cs-CZ" dirty="0" smtClean="0"/>
              <a:t>Český institut robotiky, kybernetiky a informatiky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Nové studijních programy</a:t>
            </a:r>
          </a:p>
          <a:p>
            <a:pPr lvl="1"/>
            <a:r>
              <a:rPr lang="cs-CZ" dirty="0" smtClean="0"/>
              <a:t>Průmysl 4.0 (FS ve spolupráci s CIIRC)</a:t>
            </a:r>
          </a:p>
          <a:p>
            <a:pPr lvl="1"/>
            <a:r>
              <a:rPr lang="cs-CZ" dirty="0"/>
              <a:t>Elektronika a komunikace </a:t>
            </a:r>
            <a:r>
              <a:rPr lang="cs-CZ" dirty="0" smtClean="0"/>
              <a:t>(FEL)</a:t>
            </a:r>
            <a:br>
              <a:rPr lang="cs-CZ" dirty="0" smtClean="0"/>
            </a:br>
            <a:endParaRPr lang="cs-CZ" dirty="0"/>
          </a:p>
          <a:p>
            <a:r>
              <a:rPr lang="cs-CZ" dirty="0" smtClean="0"/>
              <a:t>Aktualizace stávajících studijních programů</a:t>
            </a:r>
          </a:p>
          <a:p>
            <a:pPr lvl="1"/>
            <a:r>
              <a:rPr lang="cs-CZ" dirty="0" smtClean="0"/>
              <a:t>Fakulta strojní</a:t>
            </a:r>
          </a:p>
          <a:p>
            <a:pPr lvl="1"/>
            <a:r>
              <a:rPr lang="cs-CZ" dirty="0" smtClean="0"/>
              <a:t>Fakulta elektrotechnická</a:t>
            </a:r>
          </a:p>
          <a:p>
            <a:pPr lvl="1"/>
            <a:r>
              <a:rPr lang="cs-CZ" dirty="0" smtClean="0"/>
              <a:t>Informačních technologií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94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327</Words>
  <Application>Microsoft Office PowerPoint</Application>
  <PresentationFormat>On-screen Show (4:3)</PresentationFormat>
  <Paragraphs>85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INDUSTRY 4.0</vt:lpstr>
      <vt:lpstr>1. Průmyslová revoluce</vt:lpstr>
      <vt:lpstr>2.  Průmyslová revoluce</vt:lpstr>
      <vt:lpstr>3. Průmyslová revoluce</vt:lpstr>
      <vt:lpstr>4. Průmyslová revoluce</vt:lpstr>
      <vt:lpstr>Další zasažené oblasti</vt:lpstr>
      <vt:lpstr>Dopad do školství</vt:lpstr>
      <vt:lpstr>Dopad do školství</vt:lpstr>
      <vt:lpstr>ČVUT v Praze</vt:lpstr>
      <vt:lpstr>ČVUT v Praze</vt:lpstr>
      <vt:lpstr>ČVUT v Praze</vt:lpstr>
      <vt:lpstr>ČVUT v Praze</vt:lpstr>
      <vt:lpstr>Financování</vt:lpstr>
    </vt:vector>
  </TitlesOfParts>
  <Company>ČVUT v Praze, Fakulra strojní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4.0</dc:title>
  <dc:creator>Jan Chyský</dc:creator>
  <cp:lastModifiedBy>chysky</cp:lastModifiedBy>
  <cp:revision>19</cp:revision>
  <dcterms:created xsi:type="dcterms:W3CDTF">2016-04-17T19:30:12Z</dcterms:created>
  <dcterms:modified xsi:type="dcterms:W3CDTF">2016-04-19T16:00:39Z</dcterms:modified>
</cp:coreProperties>
</file>