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
 <Relationship Id="rId3" Type="http://schemas.openxmlformats.org/package/2006/relationships/metadata/core-properties" Target="docProps/core.xml" />
 <Relationship Id="rId1" Type="http://schemas.openxmlformats.org/officeDocument/2006/relationships/officeDocument" Target="ppt/presentation.xml" />
 <Relationship Id="rId4" Type="http://schemas.openxmlformats.org/officeDocument/2006/relationships/extended-properties" Target="docProps/app.xml" 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4" y="-72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 <Relationship Id="rId1" Type="http://schemas.openxmlformats.org/officeDocument/2006/relationships/slideMaster" Target="slideMasters/slideMaster1.xml" />
 <Relationship Id="rId2" Type="http://schemas.openxmlformats.org/officeDocument/2006/relationships/slide" Target="slides/slide1.xml" />
 <Relationship Id="rId3" Type="http://schemas.openxmlformats.org/officeDocument/2006/relationships/slide" Target="slides/slide2.xml" />
 <Relationship Id="rId4" Type="http://schemas.openxmlformats.org/officeDocument/2006/relationships/slide" Target="slides/slide3.xml" />
 <Relationship Id="rId5" Type="http://schemas.openxmlformats.org/officeDocument/2006/relationships/slide" Target="slides/slide4.xml" />
 <Relationship Id="rId6" Type="http://schemas.openxmlformats.org/officeDocument/2006/relationships/slide" Target="slides/slide5.xml" />
 <Relationship Id="rId7" Type="http://schemas.openxmlformats.org/officeDocument/2006/relationships/slide" Target="slides/slide6.xml" />
 <Relationship Id="rId8" Type="http://schemas.openxmlformats.org/officeDocument/2006/relationships/slide" Target="slides/slide7.xml" />
 <Relationship Id="rId9" Type="http://schemas.openxmlformats.org/officeDocument/2006/relationships/slide" Target="slides/slide8.xml" />
 <Relationship Id="rId10" Type="http://schemas.openxmlformats.org/officeDocument/2006/relationships/slide" Target="slides/slide9.xml" />
 <Relationship Id="rId11" Type="http://schemas.openxmlformats.org/officeDocument/2006/relationships/slide" Target="slides/slide10.xml" />
 <Relationship Id="rId12" Type="http://schemas.openxmlformats.org/officeDocument/2006/relationships/slide" Target="slides/slide11.xml" />
 <Relationship Id="rId13" Type="http://schemas.openxmlformats.org/officeDocument/2006/relationships/slide" Target="slides/slide12.xml" />
 <Relationship Id="rId14" Type="http://schemas.openxmlformats.org/officeDocument/2006/relationships/slide" Target="slides/slide13.xml" />
 <Relationship Id="rId15" Type="http://schemas.openxmlformats.org/officeDocument/2006/relationships/slide" Target="slides/slide14.xml" />
 <Relationship Id="rId16" Type="http://schemas.openxmlformats.org/officeDocument/2006/relationships/slide" Target="slides/slide15.xml" />
 <Relationship Id="rId17" Type="http://schemas.openxmlformats.org/officeDocument/2006/relationships/slide" Target="slides/slide16.xml" />
 <Relationship Id="rId18" Type="http://schemas.openxmlformats.org/officeDocument/2006/relationships/slide" Target="slides/slide17.xml" />
 <Relationship Id="rId19" Type="http://schemas.openxmlformats.org/officeDocument/2006/relationships/slide" Target="slides/slide18.xml" />
 <Relationship Id="rId20" Type="http://schemas.openxmlformats.org/officeDocument/2006/relationships/slide" Target="slides/slide19.xml" />
 <Relationship Id="rId21" Type="http://schemas.openxmlformats.org/officeDocument/2006/relationships/slide" Target="slides/slide20.xml" />
 <Relationship Id="rId22" Type="http://schemas.openxmlformats.org/officeDocument/2006/relationships/slide" Target="slides/slide21.xml" />
 <Relationship Id="rId23" Type="http://schemas.openxmlformats.org/officeDocument/2006/relationships/slide" Target="slides/slide22.xml" />
 <Relationship Id="rId24" Type="http://schemas.openxmlformats.org/officeDocument/2006/relationships/slide" Target="slides/slide23.xml" />
 <Relationship Id="rId25" Type="http://schemas.openxmlformats.org/officeDocument/2006/relationships/slide" Target="slides/slide24.xml" />
 <Relationship Id="rId26" Type="http://schemas.openxmlformats.org/officeDocument/2006/relationships/slide" Target="slides/slide25.xml" />
 <Relationship Id="rId27" Type="http://schemas.openxmlformats.org/officeDocument/2006/relationships/slide" Target="slides/slide26.xml" />
 <Relationship Id="rId28" Type="http://schemas.openxmlformats.org/officeDocument/2006/relationships/slide" Target="slides/slide27.xml" />
 <Relationship Id="rId29" Type="http://schemas.openxmlformats.org/officeDocument/2006/relationships/slide" Target="slides/slide28.xml" />
 <Relationship Id="rId30" Type="http://schemas.openxmlformats.org/officeDocument/2006/relationships/slide" Target="slides/slide29.xml" />
 <Relationship Id="rId31" Type="http://schemas.openxmlformats.org/officeDocument/2006/relationships/slide" Target="slides/slide30.xml" />
 <Relationship Id="rId32" Type="http://schemas.openxmlformats.org/officeDocument/2006/relationships/presProps" Target="presProps.xml" />
 <Relationship Id="rId33" Type="http://schemas.openxmlformats.org/officeDocument/2006/relationships/viewProps" Target="viewProps.xml" />
 <Relationship Id="rId34" Type="http://schemas.openxmlformats.org/officeDocument/2006/relationships/theme" Target="theme/theme1.xml" />
 <Relationship Id="rId35" Type="http://schemas.openxmlformats.org/officeDocument/2006/relationships/tableStyles" Target="tableStyles.xml" />
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.jpeg" />
</Relationships>

</file>

<file path=ppt/slides/_rels/slide1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0.jpeg" />
</Relationships>

</file>

<file path=ppt/slides/_rels/slide1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1.jpeg" />
</Relationships>

</file>

<file path=ppt/slides/_rels/slide1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2.jpeg" />
</Relationships>

</file>

<file path=ppt/slides/_rels/slide1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3.jpeg" />
</Relationships>

</file>

<file path=ppt/slides/_rels/slide1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4.jpeg" />
</Relationships>

</file>

<file path=ppt/slides/_rels/slide1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5.jpeg" />
</Relationships>

</file>

<file path=ppt/slides/_rels/slide1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6.jpeg" />
</Relationships>

</file>

<file path=ppt/slides/_rels/slide1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7.jpeg" />
</Relationships>

</file>

<file path=ppt/slides/_rels/slide1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8.jpeg" />
</Relationships>

</file>

<file path=ppt/slides/_rels/slide1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9.jpeg" />
</Relationships>

</file>

<file path=ppt/slides/_rels/slide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.jpeg" />
</Relationships>

</file>

<file path=ppt/slides/_rels/slide2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0.jpeg" />
</Relationships>

</file>

<file path=ppt/slides/_rels/slide2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1.jpeg" />
</Relationships>

</file>

<file path=ppt/slides/_rels/slide2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2.jpeg" />
</Relationships>

</file>

<file path=ppt/slides/_rels/slide2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3.jpeg" />
</Relationships>

</file>

<file path=ppt/slides/_rels/slide2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4.jpeg" />
</Relationships>

</file>

<file path=ppt/slides/_rels/slide2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5.jpeg" />
</Relationships>

</file>

<file path=ppt/slides/_rels/slide2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6.jpeg" />
</Relationships>

</file>

<file path=ppt/slides/_rels/slide2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7.jpeg" />
</Relationships>

</file>

<file path=ppt/slides/_rels/slide2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8.jpeg" />
</Relationships>

</file>

<file path=ppt/slides/_rels/slide2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9.jpeg" />
</Relationships>

</file>

<file path=ppt/slides/_rels/slide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.jpeg" />
</Relationships>

</file>

<file path=ppt/slides/_rels/slide3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0.jpeg" />
</Relationships>

</file>

<file path=ppt/slides/_rels/slide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4.jpeg" />
</Relationships>

</file>

<file path=ppt/slides/_rels/slide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5.jpeg" />
</Relationships>

</file>

<file path=ppt/slides/_rels/slide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6.jpeg" />
</Relationships>

</file>

<file path=ppt/slides/_rels/slide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7.jpeg" />
</Relationships>

</file>

<file path=ppt/slides/_rels/slide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8.jpeg" />
</Relationships>

</file>

<file path=ppt/slides/_rels/slide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9.jpeg" 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362200" y="2184400"/>
            <a:ext cx="67818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65"/>
              </a:lnSpc>
            </a:pPr>
            <a:r>
              <a:rPr lang="en-CA" sz="3105" b="1" smtClean="0">
                <a:solidFill>
                  <a:srgbClr val="000000"/>
                </a:solidFill>
                <a:latin typeface="Verdana Bold"/>
                <a:cs typeface="Verdana Bold"/>
              </a:rPr>
              <a:t>Tvorba didaktických</a:t>
            </a:r>
          </a:p>
          <a:p>
            <a:pPr>
              <a:lnSpc>
                <a:spcPts val="3565"/>
              </a:lnSpc>
            </a:pPr>
            <a:endParaRPr lang="en-CA" sz="30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86000" y="2667000"/>
            <a:ext cx="68580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65"/>
              </a:lnSpc>
            </a:pPr>
            <a:r>
              <a:rPr lang="en-CA" sz="3108" b="1" smtClean="0">
                <a:solidFill>
                  <a:srgbClr val="000000"/>
                </a:solidFill>
                <a:latin typeface="Verdana Bold"/>
                <a:cs typeface="Verdana Bold"/>
              </a:rPr>
              <a:t>pomôcok pre projekt</a:t>
            </a:r>
          </a:p>
          <a:p>
            <a:pPr>
              <a:lnSpc>
                <a:spcPts val="3565"/>
              </a:lnSpc>
            </a:pPr>
            <a:endParaRPr lang="en-CA" sz="309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975100" y="3136900"/>
            <a:ext cx="51689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65"/>
              </a:lnSpc>
            </a:pPr>
            <a:r>
              <a:rPr lang="en-CA" sz="3105" b="1" smtClean="0">
                <a:solidFill>
                  <a:srgbClr val="000000"/>
                </a:solidFill>
                <a:latin typeface="Verdana Bold"/>
                <a:cs typeface="Verdana Bold"/>
              </a:rPr>
              <a:t>RSOV</a:t>
            </a:r>
          </a:p>
          <a:p>
            <a:pPr>
              <a:lnSpc>
                <a:spcPts val="3565"/>
              </a:lnSpc>
            </a:pPr>
            <a:endParaRPr lang="en-CA" sz="30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606800" y="4749800"/>
            <a:ext cx="5537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6" b="1" smtClean="0">
                <a:solidFill>
                  <a:srgbClr val="000000"/>
                </a:solidFill>
                <a:latin typeface="Verdana Bold"/>
                <a:cs typeface="Verdana Bold"/>
              </a:rPr>
              <a:t>Vladimír Broniš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721100" y="5029200"/>
            <a:ext cx="54229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Verdana"/>
                <a:cs typeface="Verdana"/>
              </a:rPr>
              <a:t>Projektový manažér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43300" y="5219700"/>
            <a:ext cx="56007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41300" algn="l"/>
              </a:tabLst>
            </a:pPr>
            <a:r>
              <a:rPr lang="en-CA" sz="1200" smtClean="0">
                <a:solidFill>
                  <a:srgbClr val="000000"/>
                </a:solidFill>
                <a:latin typeface="Verdana"/>
                <a:cs typeface="Verdana"/>
              </a:rPr>
              <a:t>vladimir.bronis@atos.net</a:t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Verdana"/>
                <a:cs typeface="Verdana"/>
              </a:rPr>
              <a:t>	+421 903 534922</a:t>
            </a:r>
          </a:p>
          <a:p>
            <a:pPr>
              <a:lnSpc>
                <a:spcPts val="170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04800" y="431800"/>
            <a:ext cx="8839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smtClean="0">
                <a:solidFill>
                  <a:srgbClr val="000000"/>
                </a:solidFill>
                <a:latin typeface="Verdana Bold"/>
                <a:cs typeface="Verdana Bold"/>
              </a:rPr>
              <a:t>Portál RSOV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66700" y="482600"/>
            <a:ext cx="8877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smtClean="0">
                <a:solidFill>
                  <a:srgbClr val="000000"/>
                </a:solidFill>
                <a:latin typeface="Verdana Bold"/>
                <a:cs typeface="Verdana Bold"/>
              </a:rPr>
              <a:t>Subjekty zapojené do projektu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54100" y="2286000"/>
            <a:ext cx="80899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2" b="1" smtClean="0">
                <a:solidFill>
                  <a:srgbClr val="FFFFFF"/>
                </a:solidFill>
                <a:latin typeface="Verdana Bold"/>
                <a:cs typeface="Verdana Bold"/>
              </a:rPr>
              <a:t>400</a:t>
            </a:r>
          </a:p>
          <a:p>
            <a:pPr>
              <a:lnSpc>
                <a:spcPts val="6210"/>
              </a:lnSpc>
            </a:pPr>
            <a:endParaRPr lang="en-CA" sz="54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87500" y="3086100"/>
            <a:ext cx="7556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 smtClean="0">
                <a:solidFill>
                  <a:srgbClr val="FFFFFF"/>
                </a:solidFill>
                <a:latin typeface="Verdana Bold"/>
                <a:cs typeface="Verdana Bold"/>
              </a:rPr>
              <a:t>SOŠ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064000" y="3352800"/>
            <a:ext cx="50800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smtClean="0">
                <a:solidFill>
                  <a:srgbClr val="FFFFFF"/>
                </a:solidFill>
                <a:latin typeface="Verdana Bold"/>
                <a:cs typeface="Verdana Bold"/>
              </a:rPr>
              <a:t>1.200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49800" y="4152900"/>
            <a:ext cx="43942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 smtClean="0">
                <a:solidFill>
                  <a:srgbClr val="FFFFFF"/>
                </a:solidFill>
                <a:latin typeface="Verdana Bold"/>
                <a:cs typeface="Verdana Bold"/>
              </a:rPr>
              <a:t>učiteľov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47800" y="5054600"/>
            <a:ext cx="18669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smtClean="0">
                <a:solidFill>
                  <a:srgbClr val="FFFF00"/>
                </a:solidFill>
                <a:latin typeface="Verdana Bold"/>
                <a:cs typeface="Verdana Bold"/>
              </a:rPr>
              <a:t>250</a:t>
            </a:r>
          </a:p>
          <a:p>
            <a:pPr>
              <a:lnSpc>
                <a:spcPts val="6210"/>
              </a:lnSpc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6210300" y="5054600"/>
            <a:ext cx="30861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smtClean="0">
                <a:solidFill>
                  <a:srgbClr val="000000"/>
                </a:solidFill>
                <a:latin typeface="Verdana Bold"/>
                <a:cs typeface="Verdana Bold"/>
              </a:rPr>
              <a:t>35.000</a:t>
            </a:r>
          </a:p>
          <a:p>
            <a:pPr>
              <a:lnSpc>
                <a:spcPts val="6210"/>
              </a:lnSpc>
            </a:pPr>
          </a:p>
        </p:txBody>
      </p:sp>
      <p:sp>
        <p:nvSpPr>
          <p:cNvPr id="9" name="TextBox 9"/>
          <p:cNvSpPr txBox="1"/>
          <p:nvPr/>
        </p:nvSpPr>
        <p:spPr>
          <a:xfrm>
            <a:off x="1320800" y="5880100"/>
            <a:ext cx="19939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 smtClean="0">
                <a:solidFill>
                  <a:srgbClr val="FFFFFF"/>
                </a:solidFill>
                <a:latin typeface="Verdana Bold"/>
                <a:cs typeface="Verdana Bold"/>
              </a:rPr>
              <a:t>zamestnávateľov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10" name="TextBox 10"/>
          <p:cNvSpPr txBox="1"/>
          <p:nvPr/>
        </p:nvSpPr>
        <p:spPr>
          <a:xfrm>
            <a:off x="7239000" y="5880100"/>
            <a:ext cx="901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 smtClean="0">
                <a:solidFill>
                  <a:srgbClr val="000000"/>
                </a:solidFill>
                <a:latin typeface="Verdana Bold"/>
                <a:cs typeface="Verdana Bold"/>
              </a:rPr>
              <a:t>žiakov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11" name="TextBox 11"/>
          <p:cNvSpPr txBox="1"/>
          <p:nvPr/>
        </p:nvSpPr>
        <p:spPr>
          <a:xfrm>
            <a:off x="266700" y="6426200"/>
            <a:ext cx="88773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11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1300" y="431800"/>
            <a:ext cx="8902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smtClean="0">
                <a:solidFill>
                  <a:srgbClr val="000000"/>
                </a:solidFill>
                <a:latin typeface="Verdana Bold"/>
                <a:cs typeface="Verdana Bold"/>
              </a:rPr>
              <a:t>Odborné oblasti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9400" y="6426200"/>
            <a:ext cx="88646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12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1300" y="431800"/>
            <a:ext cx="8902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smtClean="0">
                <a:solidFill>
                  <a:srgbClr val="000000"/>
                </a:solidFill>
                <a:latin typeface="Verdana Bold"/>
                <a:cs typeface="Verdana Bold"/>
              </a:rPr>
              <a:t>Inovácia je v naplnení výziev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9400" y="6426200"/>
            <a:ext cx="88646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13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1300" y="431800"/>
            <a:ext cx="8902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smtClean="0">
                <a:solidFill>
                  <a:srgbClr val="000000"/>
                </a:solidFill>
                <a:latin typeface="Verdana Bold"/>
                <a:cs typeface="Verdana Bold"/>
              </a:rPr>
              <a:t>Ekosystém odborného vzdelávania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17800" y="1828800"/>
            <a:ext cx="64262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 smtClean="0">
                <a:solidFill>
                  <a:srgbClr val="FFFF00"/>
                </a:solidFill>
                <a:latin typeface="Verdana Bold"/>
                <a:cs typeface="Verdana Bold"/>
              </a:rPr>
              <a:t>Zamestnávateľ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06500" y="5143500"/>
            <a:ext cx="51435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CA" sz="3610" b="1" smtClean="0">
                <a:solidFill>
                  <a:srgbClr val="FFFFFF"/>
                </a:solidFill>
                <a:latin typeface="Verdana Bold"/>
                <a:cs typeface="Verdana Bold"/>
              </a:rPr>
              <a:t>Štát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9400" y="6426200"/>
            <a:ext cx="6070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14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464300" y="5219700"/>
            <a:ext cx="25654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CA" sz="3612" b="1" smtClean="0">
                <a:solidFill>
                  <a:srgbClr val="FF0000"/>
                </a:solidFill>
                <a:latin typeface="Verdana Bold"/>
                <a:cs typeface="Verdana Bold"/>
              </a:rPr>
              <a:t>Škola</a:t>
            </a:r>
          </a:p>
          <a:p>
            <a:pPr>
              <a:lnSpc>
                <a:spcPts val="4140"/>
              </a:lnSpc>
            </a:pPr>
            <a:endParaRPr lang="en-CA" sz="36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422400" y="596900"/>
            <a:ext cx="7721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smtClean="0">
                <a:solidFill>
                  <a:srgbClr val="000000"/>
                </a:solidFill>
                <a:latin typeface="Verdana Bold"/>
                <a:cs typeface="Verdana Bold"/>
              </a:rPr>
              <a:t>Portál RSOV spája teóriu s praxou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37000" y="1282700"/>
            <a:ext cx="5207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Verdana"/>
                <a:cs typeface="Verdana"/>
              </a:rPr>
              <a:t>Inštruktor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65500" y="2895600"/>
            <a:ext cx="5778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Verdana"/>
                <a:cs typeface="Verdana"/>
              </a:rPr>
              <a:t>Praktická lekcia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0" y="3644900"/>
            <a:ext cx="1905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Verdana"/>
                <a:cs typeface="Verdana"/>
              </a:rPr>
              <a:t>Učiteľ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800" y="4737100"/>
            <a:ext cx="8712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Verdana"/>
                <a:cs typeface="Verdana"/>
              </a:rPr>
              <a:t>Študenti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35000" y="5105400"/>
            <a:ext cx="5727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Verdana"/>
                <a:cs typeface="Verdana"/>
              </a:rPr>
              <a:t>lepšie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04800" y="5473700"/>
            <a:ext cx="605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 smtClean="0">
                <a:solidFill>
                  <a:srgbClr val="000000"/>
                </a:solidFill>
                <a:latin typeface="Verdana"/>
                <a:cs typeface="Verdana"/>
              </a:rPr>
              <a:t>pripravení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1800" y="5842000"/>
            <a:ext cx="5930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Verdana"/>
                <a:cs typeface="Verdana"/>
              </a:rPr>
              <a:t>pre prax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79400" y="6426200"/>
            <a:ext cx="6083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15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464300" y="5321300"/>
            <a:ext cx="2565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Verdana"/>
                <a:cs typeface="Verdana"/>
              </a:rPr>
              <a:t>Teoretická lekcia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1300" y="431800"/>
            <a:ext cx="8902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smtClean="0">
                <a:solidFill>
                  <a:srgbClr val="000000"/>
                </a:solidFill>
                <a:latin typeface="Verdana Bold"/>
                <a:cs typeface="Verdana Bold"/>
              </a:rPr>
              <a:t>Predmet dodávky bol detailne sumarizovaný v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1300" y="800100"/>
            <a:ext cx="8902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smtClean="0">
                <a:solidFill>
                  <a:srgbClr val="000000"/>
                </a:solidFill>
                <a:latin typeface="Verdana Bold"/>
                <a:cs typeface="Verdana Bold"/>
              </a:rPr>
              <a:t>„PLACHTE“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8600" y="1282700"/>
            <a:ext cx="8915400" cy="558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596" smtClean="0">
                <a:solidFill>
                  <a:srgbClr val="000000"/>
                </a:solidFill>
                <a:latin typeface="Verdana"/>
                <a:cs typeface="Verdana"/>
              </a:rPr>
              <a:t>„Plachta“ - je dôležitý nástroj na manažovanie dodávky. Obsahuje pre každý odbor</a:t>
            </a:r>
            <a:br>
              <a:rPr lang="en-CA" sz="1596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000000"/>
                </a:solidFill>
                <a:latin typeface="Verdana"/>
                <a:cs typeface="Verdana"/>
              </a:rPr>
              <a:t>všetky dôležité informácie o štruktúre dodávky na nasledujúcich úrovniach :</a:t>
            </a:r>
          </a:p>
          <a:p>
            <a:pPr>
              <a:lnSpc>
                <a:spcPts val="190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8600" y="2120900"/>
            <a:ext cx="8915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6" b="1" smtClean="0">
                <a:solidFill>
                  <a:srgbClr val="0066A0"/>
                </a:solidFill>
                <a:latin typeface="Verdana Bold"/>
                <a:cs typeface="Verdana Bold"/>
              </a:rPr>
              <a:t>A.</a:t>
            </a:r>
            <a:r>
              <a:rPr lang="en-CA" sz="1606" b="1" smtClean="0">
                <a:solidFill>
                  <a:srgbClr val="000000"/>
                </a:solidFill>
                <a:latin typeface="Verdana Bold"/>
                <a:cs typeface="Verdana Bold"/>
              </a:rPr>
              <a:t> Tématická: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8600" y="2413000"/>
            <a:ext cx="8915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 smtClean="0">
                <a:solidFill>
                  <a:srgbClr val="000000"/>
                </a:solidFill>
                <a:latin typeface="Verdana"/>
                <a:cs typeface="Verdana"/>
              </a:rPr>
              <a:t>Kurikulá s podrobným členením po línii Téma - Odbor - Modul - Lekcia.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8600" y="4165600"/>
            <a:ext cx="8915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8" b="1" smtClean="0">
                <a:solidFill>
                  <a:srgbClr val="006FC0"/>
                </a:solidFill>
                <a:latin typeface="Verdana Bold"/>
                <a:cs typeface="Verdana Bold"/>
              </a:rPr>
              <a:t>B. </a:t>
            </a:r>
            <a:r>
              <a:rPr lang="en-CA" sz="1608" b="1" smtClean="0">
                <a:solidFill>
                  <a:srgbClr val="000000"/>
                </a:solidFill>
                <a:latin typeface="Verdana Bold"/>
                <a:cs typeface="Verdana Bold"/>
              </a:rPr>
              <a:t>Objektovo - Obsahová:</a:t>
            </a:r>
          </a:p>
          <a:p>
            <a:pPr>
              <a:lnSpc>
                <a:spcPts val="1840"/>
              </a:lnSpc>
            </a:pPr>
            <a:endParaRPr lang="en-CA" sz="1598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8600" y="4457700"/>
            <a:ext cx="8915400" cy="558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596" smtClean="0">
                <a:solidFill>
                  <a:srgbClr val="000000"/>
                </a:solidFill>
                <a:latin typeface="Verdana"/>
                <a:cs typeface="Verdana"/>
              </a:rPr>
              <a:t>Detailný popis typov digitálnych vzdelávacích objektov, ktoré sú predmetom</a:t>
            </a:r>
            <a:br>
              <a:rPr lang="en-CA" sz="1596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000000"/>
                </a:solidFill>
                <a:latin typeface="Verdana"/>
                <a:cs typeface="Verdana"/>
              </a:rPr>
              <a:t>dodávky.</a:t>
            </a:r>
          </a:p>
          <a:p>
            <a:pPr>
              <a:lnSpc>
                <a:spcPts val="190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79400" y="6426200"/>
            <a:ext cx="88646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16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06400" y="406400"/>
            <a:ext cx="87376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410" b="1" smtClean="0">
                <a:solidFill>
                  <a:srgbClr val="000000"/>
                </a:solidFill>
                <a:latin typeface="Verdana Bold"/>
                <a:cs typeface="Verdana Bold"/>
              </a:rPr>
              <a:t>Technické členenie digitálnych vzdelávacích</a:t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10" b="1" smtClean="0">
                <a:solidFill>
                  <a:srgbClr val="000000"/>
                </a:solidFill>
                <a:latin typeface="Verdana Bold"/>
                <a:cs typeface="Verdana Bold"/>
              </a:rPr>
              <a:t>objektov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9400" y="6413500"/>
            <a:ext cx="88646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17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1300" y="431800"/>
            <a:ext cx="8902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smtClean="0">
                <a:solidFill>
                  <a:srgbClr val="000000"/>
                </a:solidFill>
                <a:latin typeface="Verdana Bold"/>
                <a:cs typeface="Verdana Bold"/>
              </a:rPr>
              <a:t>Ukážka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9400" y="6426200"/>
            <a:ext cx="88646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18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276600" y="1663700"/>
            <a:ext cx="5867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00000"/>
                </a:solidFill>
                <a:latin typeface="Verdana Bold"/>
                <a:cs typeface="Verdana Bold"/>
              </a:rPr>
              <a:t>Vďaka za pozornosť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86000" y="3327400"/>
            <a:ext cx="68580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Atos, the Atos logo, Atos Consulting, Atos Worldline, Atos Sphere,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86000" y="3479800"/>
            <a:ext cx="6858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Atos Cloud and Atos Worldgrid are registered trademarks of Atos SE.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October 2012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86000" y="3784600"/>
            <a:ext cx="68580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8" smtClean="0">
                <a:solidFill>
                  <a:srgbClr val="000000"/>
                </a:solidFill>
                <a:latin typeface="Verdana"/>
                <a:cs typeface="Verdana"/>
              </a:rPr>
              <a:t>© 2012 Atos. Confidential information owned by Atos, to be used by</a:t>
            </a:r>
          </a:p>
          <a:p>
            <a:pPr>
              <a:lnSpc>
                <a:spcPts val="1150"/>
              </a:lnSpc>
            </a:pPr>
            <a:endParaRPr lang="en-CA" sz="99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86000" y="3937000"/>
            <a:ext cx="68580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the recipient only. This document, or any part of it,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86000" y="4089400"/>
            <a:ext cx="6858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may not be reproduced, copied, circulated and/or distributed nor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quoted without prior written approval from Atos.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1300" y="393700"/>
            <a:ext cx="8902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905" b="1" smtClean="0">
                <a:solidFill>
                  <a:srgbClr val="0066A0"/>
                </a:solidFill>
                <a:latin typeface="Verdana Bold"/>
                <a:cs typeface="Verdana Bold"/>
              </a:rPr>
              <a:t>Agenda</a:t>
            </a:r>
          </a:p>
          <a:p>
            <a:pPr>
              <a:lnSpc>
                <a:spcPts val="2185"/>
              </a:lnSpc>
            </a:pPr>
            <a:endParaRPr lang="en-CA" sz="18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371600"/>
            <a:ext cx="8763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00" smtClean="0">
                <a:solidFill>
                  <a:srgbClr val="000000"/>
                </a:solidFill>
                <a:latin typeface="Verdana"/>
                <a:cs typeface="Verdana"/>
              </a:rPr>
              <a:t>  Cieľ projektu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1000" y="1651000"/>
            <a:ext cx="8763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00" smtClean="0">
                <a:solidFill>
                  <a:srgbClr val="000000"/>
                </a:solidFill>
                <a:latin typeface="Verdana"/>
                <a:cs typeface="Verdana"/>
              </a:rPr>
              <a:t>  Míľniky projektu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1000" y="1930400"/>
            <a:ext cx="8763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00" smtClean="0">
                <a:solidFill>
                  <a:srgbClr val="000000"/>
                </a:solidFill>
                <a:latin typeface="Verdana"/>
                <a:cs typeface="Verdana"/>
              </a:rPr>
              <a:t>  Výroba didaktických pomôcok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2197100"/>
            <a:ext cx="8763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02" smtClean="0">
                <a:solidFill>
                  <a:srgbClr val="000000"/>
                </a:solidFill>
                <a:latin typeface="Verdana"/>
                <a:cs typeface="Verdana"/>
              </a:rPr>
              <a:t>  Rozsah didaktických pomôcok v projekte RSO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1000" y="2476500"/>
            <a:ext cx="8763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00" smtClean="0">
                <a:solidFill>
                  <a:srgbClr val="000000"/>
                </a:solidFill>
                <a:latin typeface="Verdana"/>
                <a:cs typeface="Verdana"/>
              </a:rPr>
              <a:t>  AtoS edu-te@m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1300" y="431800"/>
            <a:ext cx="8902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smtClean="0">
                <a:solidFill>
                  <a:srgbClr val="000000"/>
                </a:solidFill>
                <a:latin typeface="Verdana Bold"/>
                <a:cs typeface="Verdana Bold"/>
              </a:rPr>
              <a:t>Náhľady DVO - statické ukážky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8600" y="1498600"/>
            <a:ext cx="8915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 smtClean="0">
                <a:solidFill>
                  <a:srgbClr val="0066A0"/>
                </a:solidFill>
                <a:latin typeface="Lucida Sans Unicode"/>
                <a:cs typeface="Lucida Sans Unicode"/>
              </a:rPr>
              <a:t>▶</a:t>
            </a:r>
            <a:r>
              <a:rPr lang="en-CA" sz="1596" smtClean="0">
                <a:solidFill>
                  <a:srgbClr val="000000"/>
                </a:solidFill>
                <a:latin typeface="Verdana"/>
                <a:cs typeface="Verdana"/>
              </a:rPr>
              <a:t> Titulná strana Portálu RSOV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8600" y="1790700"/>
            <a:ext cx="8915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 smtClean="0">
                <a:solidFill>
                  <a:srgbClr val="0066A0"/>
                </a:solidFill>
                <a:latin typeface="Lucida Sans Unicode"/>
                <a:cs typeface="Lucida Sans Unicode"/>
              </a:rPr>
              <a:t>▶</a:t>
            </a:r>
            <a:r>
              <a:rPr lang="en-CA" sz="1596" smtClean="0">
                <a:solidFill>
                  <a:srgbClr val="000000"/>
                </a:solidFill>
                <a:latin typeface="Verdana"/>
                <a:cs typeface="Verdana"/>
              </a:rPr>
              <a:t> Prezentácia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8600" y="2082800"/>
            <a:ext cx="8915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 smtClean="0">
                <a:solidFill>
                  <a:srgbClr val="0066A0"/>
                </a:solidFill>
                <a:latin typeface="Lucida Sans Unicode"/>
                <a:cs typeface="Lucida Sans Unicode"/>
              </a:rPr>
              <a:t>▶</a:t>
            </a:r>
            <a:r>
              <a:rPr lang="en-CA" sz="1596" smtClean="0">
                <a:solidFill>
                  <a:srgbClr val="000000"/>
                </a:solidFill>
                <a:latin typeface="Verdana"/>
                <a:cs typeface="Verdana"/>
              </a:rPr>
              <a:t> Video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8600" y="2374900"/>
            <a:ext cx="8915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 smtClean="0">
                <a:solidFill>
                  <a:srgbClr val="0066A0"/>
                </a:solidFill>
                <a:latin typeface="Lucida Sans Unicode"/>
                <a:cs typeface="Lucida Sans Unicode"/>
              </a:rPr>
              <a:t>▶</a:t>
            </a:r>
            <a:r>
              <a:rPr lang="en-CA" sz="1596" smtClean="0">
                <a:solidFill>
                  <a:srgbClr val="000000"/>
                </a:solidFill>
                <a:latin typeface="Verdana"/>
                <a:cs typeface="Verdana"/>
              </a:rPr>
              <a:t> Simulácie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8600" y="2628900"/>
            <a:ext cx="89154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598" smtClean="0">
                <a:solidFill>
                  <a:srgbClr val="0066A0"/>
                </a:solidFill>
                <a:latin typeface="Lucida Sans Unicode"/>
                <a:cs typeface="Lucida Sans Unicode"/>
              </a:rPr>
              <a:t>▶</a:t>
            </a:r>
            <a:r>
              <a:rPr lang="en-CA" sz="1598" smtClean="0">
                <a:solidFill>
                  <a:srgbClr val="000000"/>
                </a:solidFill>
                <a:latin typeface="Verdana"/>
                <a:cs typeface="Verdana"/>
              </a:rPr>
              <a:t> Metodické listy a Pracovné zošity</a:t>
            </a:r>
            <a:br>
              <a:rPr lang="en-CA" sz="1596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0066A0"/>
                </a:solidFill>
                <a:latin typeface="Lucida Sans Unicode"/>
                <a:cs typeface="Lucida Sans Unicode"/>
              </a:rPr>
              <a:t>▶</a:t>
            </a:r>
            <a:r>
              <a:rPr lang="en-CA" sz="1596" smtClean="0">
                <a:solidFill>
                  <a:srgbClr val="000000"/>
                </a:solidFill>
                <a:latin typeface="Verdana"/>
                <a:cs typeface="Verdana"/>
              </a:rPr>
              <a:t> Testy</a:t>
            </a:r>
          </a:p>
          <a:p>
            <a:pPr>
              <a:lnSpc>
                <a:spcPts val="230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9400" y="6426200"/>
            <a:ext cx="88646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20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1300" y="431800"/>
            <a:ext cx="8902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smtClean="0">
                <a:solidFill>
                  <a:srgbClr val="000000"/>
                </a:solidFill>
                <a:latin typeface="Verdana Bold"/>
                <a:cs typeface="Verdana Bold"/>
              </a:rPr>
              <a:t>Snímky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8600" y="1498600"/>
            <a:ext cx="8915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 smtClean="0">
                <a:solidFill>
                  <a:srgbClr val="0066A0"/>
                </a:solidFill>
                <a:latin typeface="Lucida Sans Unicode"/>
                <a:cs typeface="Lucida Sans Unicode"/>
              </a:rPr>
              <a:t>▶</a:t>
            </a:r>
            <a:r>
              <a:rPr lang="en-CA" sz="1596" smtClean="0">
                <a:solidFill>
                  <a:srgbClr val="000000"/>
                </a:solidFill>
                <a:latin typeface="Verdana"/>
                <a:cs typeface="Verdana"/>
              </a:rPr>
              <a:t> Keby nebolo k dispozícii internetové pripojenie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79400" y="6426200"/>
            <a:ext cx="88646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21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1300" y="431800"/>
            <a:ext cx="8902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smtClean="0">
                <a:solidFill>
                  <a:srgbClr val="000000"/>
                </a:solidFill>
                <a:latin typeface="Verdana Bold"/>
                <a:cs typeface="Verdana Bold"/>
              </a:rPr>
              <a:t>Titulná strana Portálu RSOV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800" y="6502400"/>
            <a:ext cx="90932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22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04800" y="495300"/>
            <a:ext cx="8839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smtClean="0">
                <a:solidFill>
                  <a:srgbClr val="000000"/>
                </a:solidFill>
                <a:latin typeface="Verdana Bold"/>
                <a:cs typeface="Verdana Bold"/>
              </a:rPr>
              <a:t>Portál RSOV- pohľad na štruktúru obsahu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9400" y="6426200"/>
            <a:ext cx="88646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23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1300" y="431800"/>
            <a:ext cx="8902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smtClean="0">
                <a:solidFill>
                  <a:srgbClr val="000000"/>
                </a:solidFill>
                <a:latin typeface="Verdana Bold"/>
                <a:cs typeface="Verdana Bold"/>
              </a:rPr>
              <a:t>Prezentácia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9400" y="6426200"/>
            <a:ext cx="88646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24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1300" y="431800"/>
            <a:ext cx="8902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smtClean="0">
                <a:solidFill>
                  <a:srgbClr val="000000"/>
                </a:solidFill>
                <a:latin typeface="Verdana Bold"/>
                <a:cs typeface="Verdana Bold"/>
              </a:rPr>
              <a:t>Video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9400" y="6426200"/>
            <a:ext cx="88646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25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1300" y="431800"/>
            <a:ext cx="8902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smtClean="0">
                <a:solidFill>
                  <a:srgbClr val="000000"/>
                </a:solidFill>
                <a:latin typeface="Verdana Bold"/>
                <a:cs typeface="Verdana Bold"/>
              </a:rPr>
              <a:t>Simulácie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9400" y="6426200"/>
            <a:ext cx="88646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26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1300" y="431800"/>
            <a:ext cx="8902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smtClean="0">
                <a:solidFill>
                  <a:srgbClr val="000000"/>
                </a:solidFill>
                <a:latin typeface="Verdana Bold"/>
                <a:cs typeface="Verdana Bold"/>
              </a:rPr>
              <a:t>Metodický list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9400" y="6426200"/>
            <a:ext cx="88646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27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1300" y="431800"/>
            <a:ext cx="8902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smtClean="0">
                <a:solidFill>
                  <a:srgbClr val="000000"/>
                </a:solidFill>
                <a:latin typeface="Verdana Bold"/>
                <a:cs typeface="Verdana Bold"/>
              </a:rPr>
              <a:t>Pracovný zošit - fragment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9400" y="6426200"/>
            <a:ext cx="88646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28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1300" y="431800"/>
            <a:ext cx="8902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smtClean="0">
                <a:solidFill>
                  <a:srgbClr val="000000"/>
                </a:solidFill>
                <a:latin typeface="Verdana Bold"/>
                <a:cs typeface="Verdana Bold"/>
              </a:rPr>
              <a:t>Testy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9400" y="6426200"/>
            <a:ext cx="88646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29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641600" y="596900"/>
            <a:ext cx="6502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smtClean="0">
                <a:solidFill>
                  <a:srgbClr val="4B70AA"/>
                </a:solidFill>
                <a:latin typeface="Arial Bold"/>
                <a:cs typeface="Arial Bold"/>
              </a:rPr>
              <a:t>Strategický cieľ projektu: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952500"/>
            <a:ext cx="8255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4B70AA"/>
                </a:solidFill>
                <a:latin typeface="Arial"/>
                <a:cs typeface="Arial"/>
              </a:rPr>
              <a:t>zvýšenie kvality OVP na SOŠ vo vybraných skupinách odborov</a:t>
            </a:r>
            <a:r>
              <a:rPr lang="en-CA" sz="2014" b="1" smtClean="0">
                <a:solidFill>
                  <a:srgbClr val="4B70AA"/>
                </a:solidFill>
                <a:latin typeface="Arial Bold"/>
                <a:cs typeface="Arial Bold"/>
              </a:rPr>
              <a:t>.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76600" y="1993900"/>
            <a:ext cx="5867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 smtClean="0">
                <a:solidFill>
                  <a:srgbClr val="4B70AA"/>
                </a:solidFill>
                <a:latin typeface="Arial Bold"/>
                <a:cs typeface="Arial Bold"/>
              </a:rPr>
              <a:t>Špecifické ciele: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92100" y="4229100"/>
            <a:ext cx="2844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FFF"/>
                </a:solidFill>
                <a:latin typeface="Arial"/>
                <a:cs typeface="Arial"/>
              </a:rPr>
              <a:t>1.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7500" y="4495800"/>
            <a:ext cx="28194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63500" algn="l"/>
              </a:tabLst>
            </a:pPr>
            <a:r>
              <a:rPr lang="en-CA" sz="1596" smtClean="0">
                <a:solidFill>
                  <a:srgbClr val="000000"/>
                </a:solidFill>
                <a:latin typeface="Arial"/>
                <a:cs typeface="Arial"/>
              </a:rPr>
              <a:t>Obsahová prestavba</a:t>
            </a:r>
            <a:br>
              <a:rPr lang="en-CA" sz="1596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000000"/>
                </a:solidFill>
                <a:latin typeface="Arial"/>
                <a:cs typeface="Arial"/>
              </a:rPr>
              <a:t>	vzdelávania na SOŠ s</a:t>
            </a:r>
          </a:p>
          <a:p>
            <a:pPr>
              <a:lnSpc>
                <a:spcPts val="192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1000" y="4991100"/>
            <a:ext cx="27559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598" smtClean="0">
                <a:solidFill>
                  <a:srgbClr val="000000"/>
                </a:solidFill>
                <a:latin typeface="Arial"/>
                <a:cs typeface="Arial"/>
              </a:rPr>
              <a:t>využitím inovatívnych</a:t>
            </a:r>
            <a:br>
              <a:rPr lang="en-CA" sz="1596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000000"/>
                </a:solidFill>
                <a:latin typeface="Arial"/>
                <a:cs typeface="Arial"/>
              </a:rPr>
              <a:t>foriem a metód výučby</a:t>
            </a:r>
            <a:r>
              <a:rPr lang="en-CA" sz="1596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ts val="1915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238500" y="4318000"/>
            <a:ext cx="3111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FFF"/>
                </a:solidFill>
                <a:latin typeface="Arial"/>
                <a:cs typeface="Arial"/>
              </a:rPr>
              <a:t>2.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63900" y="4584700"/>
            <a:ext cx="3086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596" smtClean="0">
                <a:solidFill>
                  <a:srgbClr val="000000"/>
                </a:solidFill>
                <a:latin typeface="Arial"/>
                <a:cs typeface="Arial"/>
              </a:rPr>
              <a:t>Prepojenie vzdelávania</a:t>
            </a:r>
            <a:br>
              <a:rPr lang="en-CA" sz="1596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000000"/>
                </a:solidFill>
                <a:latin typeface="Arial"/>
                <a:cs typeface="Arial"/>
              </a:rPr>
              <a:t>na SOŠ s potrebami</a:t>
            </a:r>
          </a:p>
          <a:p>
            <a:pPr>
              <a:lnSpc>
                <a:spcPts val="1915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63900" y="5080000"/>
            <a:ext cx="3086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596" smtClean="0">
                <a:solidFill>
                  <a:srgbClr val="000000"/>
                </a:solidFill>
                <a:latin typeface="Arial"/>
                <a:cs typeface="Arial"/>
              </a:rPr>
              <a:t>zamestnávateľov za účasti</a:t>
            </a:r>
            <a:br>
              <a:rPr lang="en-CA" sz="1596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000000"/>
                </a:solidFill>
                <a:latin typeface="Arial"/>
                <a:cs typeface="Arial"/>
              </a:rPr>
              <a:t>profesijných a stavovských</a:t>
            </a:r>
          </a:p>
          <a:p>
            <a:pPr>
              <a:lnSpc>
                <a:spcPts val="1915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263900" y="5575300"/>
            <a:ext cx="30861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98" smtClean="0">
                <a:solidFill>
                  <a:srgbClr val="FFFFFF"/>
                </a:solidFill>
                <a:latin typeface="Arial"/>
                <a:cs typeface="Arial"/>
              </a:rPr>
              <a:t>organizácií.</a:t>
            </a:r>
          </a:p>
          <a:p>
            <a:pPr>
              <a:lnSpc>
                <a:spcPts val="1840"/>
              </a:lnSpc>
            </a:pPr>
            <a:endParaRPr lang="en-CA" sz="1598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464300" y="4330700"/>
            <a:ext cx="2578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FFFFFF"/>
                </a:solidFill>
                <a:latin typeface="Arial"/>
                <a:cs typeface="Arial"/>
              </a:rPr>
              <a:t>3.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489700" y="4610100"/>
            <a:ext cx="25527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98" smtClean="0">
                <a:solidFill>
                  <a:srgbClr val="000000"/>
                </a:solidFill>
                <a:latin typeface="Arial"/>
                <a:cs typeface="Arial"/>
              </a:rPr>
              <a:t>Podpora kariérového</a:t>
            </a:r>
          </a:p>
          <a:p>
            <a:pPr>
              <a:lnSpc>
                <a:spcPts val="1840"/>
              </a:lnSpc>
            </a:pPr>
            <a:endParaRPr lang="en-CA" sz="1598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489700" y="4838700"/>
            <a:ext cx="2552700" cy="86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596" smtClean="0">
                <a:solidFill>
                  <a:srgbClr val="000000"/>
                </a:solidFill>
                <a:latin typeface="Arial"/>
                <a:cs typeface="Arial"/>
              </a:rPr>
              <a:t>poradenstva na SOŠ za</a:t>
            </a:r>
            <a:br>
              <a:rPr lang="en-CA" sz="1596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000000"/>
                </a:solidFill>
                <a:latin typeface="Arial"/>
                <a:cs typeface="Arial"/>
              </a:rPr>
              <a:t>účelom orientácie žiaka</a:t>
            </a:r>
            <a:br>
              <a:rPr lang="en-CA" sz="1607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000000"/>
                </a:solidFill>
                <a:latin typeface="Arial"/>
                <a:cs typeface="Arial"/>
              </a:rPr>
              <a:t>pre potreby praxe</a:t>
            </a: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ts val="1995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425700" y="5969000"/>
            <a:ext cx="67183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FFFFFF"/>
                </a:solidFill>
                <a:latin typeface="Arial"/>
                <a:cs typeface="Arial"/>
              </a:rPr>
              <a:t>Národný projekt: ROZVOJ STREDNÉHO ODBORNÉHO VZDELÁVANIA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66900" y="6121400"/>
            <a:ext cx="72771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FFFFFF"/>
                </a:solidFill>
                <a:latin typeface="Arial"/>
                <a:cs typeface="Arial"/>
              </a:rPr>
              <a:t>Moderné vzdelávanie pre vedomostnú spoločnosť/Projekt je spolufinancovaný zo zdrojov EÚ.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286000" y="1663700"/>
            <a:ext cx="6858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00000"/>
                </a:solidFill>
                <a:latin typeface="Verdana Bold"/>
                <a:cs typeface="Verdana Bold"/>
              </a:rPr>
              <a:t>Vďaka za pozornosť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98700" y="1943100"/>
            <a:ext cx="68453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lang="en-CA" sz="1202" smtClean="0">
                <a:solidFill>
                  <a:srgbClr val="000000"/>
                </a:solidFill>
                <a:latin typeface="Verdana"/>
                <a:cs typeface="Verdana"/>
              </a:rPr>
              <a:t>oskar.kadlec@atos.net</a:t>
            </a:r>
          </a:p>
          <a:p>
            <a:pPr>
              <a:lnSpc>
                <a:spcPts val="1255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962400" y="6438900"/>
            <a:ext cx="51816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© For internal use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1300" y="393700"/>
            <a:ext cx="8902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905" b="1" smtClean="0">
                <a:solidFill>
                  <a:srgbClr val="0066A0"/>
                </a:solidFill>
                <a:latin typeface="Verdana Bold"/>
                <a:cs typeface="Verdana Bold"/>
              </a:rPr>
              <a:t>Míľniky projektu</a:t>
            </a:r>
          </a:p>
          <a:p>
            <a:pPr>
              <a:lnSpc>
                <a:spcPts val="2185"/>
              </a:lnSpc>
            </a:pPr>
            <a:endParaRPr lang="en-CA" sz="18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51200" y="1841500"/>
            <a:ext cx="58928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6" smtClean="0">
                <a:solidFill>
                  <a:srgbClr val="000000"/>
                </a:solidFill>
                <a:latin typeface="Verdana"/>
                <a:cs typeface="Verdana"/>
              </a:rPr>
              <a:t>60% obsahu</a:t>
            </a:r>
          </a:p>
          <a:p>
            <a:pPr>
              <a:lnSpc>
                <a:spcPts val="1610"/>
              </a:lnSpc>
            </a:pPr>
            <a:endParaRPr lang="en-CA" sz="14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441700" y="2057400"/>
            <a:ext cx="57023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lang="en-CA" sz="996" smtClean="0">
                <a:solidFill>
                  <a:srgbClr val="000000"/>
                </a:solidFill>
                <a:latin typeface="Verdana Italic"/>
                <a:cs typeface="Verdana Italic"/>
              </a:rPr>
              <a:t>27.10 2014</a:t>
            </a:r>
          </a:p>
          <a:p>
            <a:pPr>
              <a:lnSpc>
                <a:spcPts val="111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78000" y="2641600"/>
            <a:ext cx="44323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smtClean="0">
                <a:solidFill>
                  <a:srgbClr val="000000"/>
                </a:solidFill>
                <a:latin typeface="Verdana"/>
                <a:cs typeface="Verdana"/>
              </a:rPr>
              <a:t>30% obsahu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93900" y="2857500"/>
            <a:ext cx="4216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 smtClean="0">
                <a:solidFill>
                  <a:srgbClr val="000000"/>
                </a:solidFill>
                <a:latin typeface="Verdana Italic"/>
                <a:cs typeface="Verdana Italic"/>
              </a:rPr>
              <a:t>18.6. 2014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81400" y="4152900"/>
            <a:ext cx="2628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smtClean="0">
                <a:solidFill>
                  <a:srgbClr val="000000"/>
                </a:solidFill>
                <a:latin typeface="Verdana"/>
                <a:cs typeface="Verdana"/>
              </a:rPr>
              <a:t>Odovzdanie LMS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987800" y="4356100"/>
            <a:ext cx="22225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 smtClean="0">
                <a:solidFill>
                  <a:srgbClr val="000000"/>
                </a:solidFill>
                <a:latin typeface="Verdana Italic"/>
                <a:cs typeface="Verdana Italic"/>
              </a:rPr>
              <a:t>20.5 2014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71700" y="4864100"/>
            <a:ext cx="40386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smtClean="0">
                <a:solidFill>
                  <a:srgbClr val="000000"/>
                </a:solidFill>
                <a:latin typeface="Verdana"/>
                <a:cs typeface="Verdana"/>
              </a:rPr>
              <a:t>Zahájenie výroby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590800" y="5080000"/>
            <a:ext cx="36195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 smtClean="0">
                <a:solidFill>
                  <a:srgbClr val="000000"/>
                </a:solidFill>
                <a:latin typeface="Verdana Italic"/>
                <a:cs typeface="Verdana Italic"/>
              </a:rPr>
              <a:t>20.1. 2014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5400" y="5588000"/>
            <a:ext cx="4914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smtClean="0">
                <a:solidFill>
                  <a:srgbClr val="000000"/>
                </a:solidFill>
                <a:latin typeface="Verdana"/>
                <a:cs typeface="Verdana"/>
              </a:rPr>
              <a:t>Štart zákazky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023100" y="2616200"/>
            <a:ext cx="20066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smtClean="0">
                <a:solidFill>
                  <a:srgbClr val="000000"/>
                </a:solidFill>
                <a:latin typeface="Verdana"/>
                <a:cs typeface="Verdana"/>
              </a:rPr>
              <a:t>Ukončenie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124700" y="2832100"/>
            <a:ext cx="19050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smtClean="0">
                <a:solidFill>
                  <a:srgbClr val="000000"/>
                </a:solidFill>
                <a:latin typeface="Verdana"/>
                <a:cs typeface="Verdana"/>
              </a:rPr>
              <a:t>zákazky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048500" y="4800600"/>
            <a:ext cx="1981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smtClean="0">
                <a:solidFill>
                  <a:srgbClr val="000000"/>
                </a:solidFill>
                <a:latin typeface="Verdana"/>
                <a:cs typeface="Verdana"/>
              </a:rPr>
              <a:t>Štart produkcie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429500" y="5003800"/>
            <a:ext cx="1600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 smtClean="0">
                <a:solidFill>
                  <a:srgbClr val="000000"/>
                </a:solidFill>
                <a:latin typeface="Verdana Italic"/>
                <a:cs typeface="Verdana Italic"/>
              </a:rPr>
              <a:t>2.2. 2015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324600" y="5511800"/>
            <a:ext cx="27051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smtClean="0">
                <a:solidFill>
                  <a:srgbClr val="000000"/>
                </a:solidFill>
                <a:latin typeface="Verdana"/>
                <a:cs typeface="Verdana"/>
              </a:rPr>
              <a:t>100% obsahu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578600" y="5727700"/>
            <a:ext cx="24511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 smtClean="0">
                <a:solidFill>
                  <a:srgbClr val="000000"/>
                </a:solidFill>
                <a:latin typeface="Verdana Italic"/>
                <a:cs typeface="Verdana Italic"/>
              </a:rPr>
              <a:t>20.11 2014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1300" y="393700"/>
            <a:ext cx="8902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905" b="1" smtClean="0">
                <a:solidFill>
                  <a:srgbClr val="0066A0"/>
                </a:solidFill>
                <a:latin typeface="Verdana Bold"/>
                <a:cs typeface="Verdana Bold"/>
              </a:rPr>
              <a:t>Výroba didaktických pomôcok</a:t>
            </a:r>
          </a:p>
          <a:p>
            <a:pPr>
              <a:lnSpc>
                <a:spcPts val="2185"/>
              </a:lnSpc>
            </a:pPr>
            <a:endParaRPr lang="en-CA" sz="18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25700" y="1955800"/>
            <a:ext cx="15367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CA" sz="1403" smtClean="0">
                <a:solidFill>
                  <a:srgbClr val="000000"/>
                </a:solidFill>
                <a:latin typeface="Verdana"/>
                <a:cs typeface="Verdana"/>
              </a:rPr>
              <a:t>5 výrobných</a:t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000000"/>
                </a:solidFill>
                <a:latin typeface="Verdana"/>
                <a:cs typeface="Verdana"/>
              </a:rPr>
              <a:t>	streamov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30300" y="2984500"/>
            <a:ext cx="28321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1409700" algn="l"/>
              </a:tabLst>
            </a:pPr>
            <a:r>
              <a:rPr lang="en-CA" sz="1202" smtClean="0">
                <a:solidFill>
                  <a:srgbClr val="000000"/>
                </a:solidFill>
                <a:latin typeface="Verdana"/>
                <a:cs typeface="Verdana"/>
              </a:rPr>
              <a:t>Tvorba</a:t>
            </a:r>
            <a:r>
              <a:rPr lang="en-CA" sz="1202" smtClean="0">
                <a:solidFill>
                  <a:srgbClr val="000000"/>
                </a:solidFill>
                <a:latin typeface="Verdana"/>
                <a:cs typeface="Verdana"/>
              </a:rPr>
              <a:t>	Odborná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7600" y="3175000"/>
            <a:ext cx="28448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1308100" algn="l"/>
              </a:tabLst>
            </a:pPr>
            <a:r>
              <a:rPr lang="en-CA" sz="1200" smtClean="0">
                <a:solidFill>
                  <a:srgbClr val="000000"/>
                </a:solidFill>
                <a:latin typeface="Verdana"/>
                <a:cs typeface="Verdana"/>
              </a:rPr>
              <a:t>obsahu</a:t>
            </a:r>
            <a:r>
              <a:rPr lang="en-CA" sz="1200" smtClean="0">
                <a:solidFill>
                  <a:srgbClr val="000000"/>
                </a:solidFill>
                <a:latin typeface="Verdana"/>
                <a:cs typeface="Verdana"/>
              </a:rPr>
              <a:t>	oponentúra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076700" y="3073400"/>
            <a:ext cx="12700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smtClean="0">
                <a:solidFill>
                  <a:srgbClr val="000000"/>
                </a:solidFill>
                <a:latin typeface="Verdana"/>
                <a:cs typeface="Verdana"/>
              </a:rPr>
              <a:t>Výroba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62600" y="2070100"/>
            <a:ext cx="12700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smtClean="0">
                <a:solidFill>
                  <a:srgbClr val="000000"/>
                </a:solidFill>
                <a:latin typeface="Verdana"/>
                <a:cs typeface="Verdana"/>
              </a:rPr>
              <a:t>LMS tím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0" y="2984500"/>
            <a:ext cx="13716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2" smtClean="0">
                <a:solidFill>
                  <a:srgbClr val="000000"/>
                </a:solidFill>
                <a:latin typeface="Verdana"/>
                <a:cs typeface="Verdana"/>
              </a:rPr>
              <a:t>Výstupná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99100" y="3175000"/>
            <a:ext cx="13335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smtClean="0">
                <a:solidFill>
                  <a:srgbClr val="000000"/>
                </a:solidFill>
                <a:latin typeface="Verdana"/>
                <a:cs typeface="Verdana"/>
              </a:rPr>
              <a:t>kontrola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946900" y="3073400"/>
            <a:ext cx="20828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smtClean="0">
                <a:solidFill>
                  <a:srgbClr val="000000"/>
                </a:solidFill>
                <a:latin typeface="Verdana"/>
                <a:cs typeface="Verdana"/>
              </a:rPr>
              <a:t>Nasadenie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48000" y="4470400"/>
            <a:ext cx="14224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Verdana"/>
                <a:cs typeface="Verdana"/>
              </a:rPr>
              <a:t>50 odborných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12" name="TextBox 12"/>
          <p:cNvSpPr txBox="1"/>
          <p:nvPr/>
        </p:nvSpPr>
        <p:spPr>
          <a:xfrm>
            <a:off x="6070600" y="4470400"/>
            <a:ext cx="14224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Verdana"/>
                <a:cs typeface="Verdana"/>
              </a:rPr>
              <a:t>50 odborných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13" name="TextBox 13"/>
          <p:cNvSpPr txBox="1"/>
          <p:nvPr/>
        </p:nvSpPr>
        <p:spPr>
          <a:xfrm>
            <a:off x="3263900" y="4686300"/>
            <a:ext cx="10541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Verdana"/>
                <a:cs typeface="Verdana"/>
              </a:rPr>
              <a:t>garantov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14" name="TextBox 14"/>
          <p:cNvSpPr txBox="1"/>
          <p:nvPr/>
        </p:nvSpPr>
        <p:spPr>
          <a:xfrm>
            <a:off x="6286500" y="4686300"/>
            <a:ext cx="10541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Verdana"/>
                <a:cs typeface="Verdana"/>
              </a:rPr>
              <a:t>garantov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15" name="TextBox 15"/>
          <p:cNvSpPr txBox="1"/>
          <p:nvPr/>
        </p:nvSpPr>
        <p:spPr>
          <a:xfrm>
            <a:off x="1905000" y="5118100"/>
            <a:ext cx="7239000" cy="482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03200" algn="l"/>
              </a:tabLst>
            </a:pPr>
            <a:r>
              <a:rPr lang="en-CA" sz="1403" smtClean="0">
                <a:solidFill>
                  <a:srgbClr val="000000"/>
                </a:solidFill>
                <a:latin typeface="Verdana"/>
                <a:cs typeface="Verdana"/>
              </a:rPr>
              <a:t>120 tvorcov</a:t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000000"/>
                </a:solidFill>
                <a:latin typeface="Verdana"/>
                <a:cs typeface="Verdana"/>
              </a:rPr>
              <a:t>	obsahu</a:t>
            </a:r>
          </a:p>
          <a:p>
            <a:pPr>
              <a:lnSpc>
                <a:spcPts val="170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41300" y="393700"/>
            <a:ext cx="8902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905" b="1" smtClean="0">
                <a:solidFill>
                  <a:srgbClr val="0066A0"/>
                </a:solidFill>
                <a:latin typeface="Verdana Bold"/>
                <a:cs typeface="Verdana Bold"/>
              </a:rPr>
              <a:t>Rozsah didaktických pomôcok</a:t>
            </a:r>
          </a:p>
          <a:p>
            <a:pPr>
              <a:lnSpc>
                <a:spcPts val="2185"/>
              </a:lnSpc>
            </a:pPr>
            <a:endParaRPr lang="en-CA" sz="18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536700"/>
            <a:ext cx="8763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 smtClean="0">
                <a:solidFill>
                  <a:srgbClr val="000000"/>
                </a:solidFill>
                <a:latin typeface="Verdana"/>
                <a:cs typeface="Verdana"/>
              </a:rPr>
              <a:t>3350 tlačových strán A4: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1000" y="1803400"/>
            <a:ext cx="241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5" name="TextBox 5"/>
          <p:cNvSpPr txBox="1"/>
          <p:nvPr/>
        </p:nvSpPr>
        <p:spPr>
          <a:xfrm>
            <a:off x="660400" y="1803400"/>
            <a:ext cx="2565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Verdana Italic"/>
                <a:cs typeface="Verdana Italic"/>
              </a:rPr>
              <a:t>metodické listy 1000 strán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6" name="TextBox 6"/>
          <p:cNvSpPr txBox="1"/>
          <p:nvPr/>
        </p:nvSpPr>
        <p:spPr>
          <a:xfrm>
            <a:off x="381000" y="2006600"/>
            <a:ext cx="317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660400" y="2006600"/>
            <a:ext cx="2692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Verdana Italic"/>
                <a:cs typeface="Verdana Italic"/>
              </a:rPr>
              <a:t>pracovné zošity 2350 strán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381000" y="2438400"/>
            <a:ext cx="44069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Verdana"/>
                <a:cs typeface="Verdana"/>
              </a:rPr>
              <a:t>30 150 minút audio a video prvkov:</a:t>
            </a:r>
          </a:p>
          <a:p>
            <a:pPr>
              <a:lnSpc>
                <a:spcPts val="2070"/>
              </a:lnSpc>
            </a:pPr>
          </a:p>
        </p:txBody>
      </p:sp>
      <p:sp>
        <p:nvSpPr>
          <p:cNvPr id="9" name="TextBox 9"/>
          <p:cNvSpPr txBox="1"/>
          <p:nvPr/>
        </p:nvSpPr>
        <p:spPr>
          <a:xfrm>
            <a:off x="381000" y="2717800"/>
            <a:ext cx="241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10" name="TextBox 10"/>
          <p:cNvSpPr txBox="1"/>
          <p:nvPr/>
        </p:nvSpPr>
        <p:spPr>
          <a:xfrm>
            <a:off x="660400" y="2717800"/>
            <a:ext cx="25019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Verdana Italic"/>
                <a:cs typeface="Verdana Italic"/>
              </a:rPr>
              <a:t>audio prvky 22 610 minút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11" name="TextBox 11"/>
          <p:cNvSpPr txBox="1"/>
          <p:nvPr/>
        </p:nvSpPr>
        <p:spPr>
          <a:xfrm>
            <a:off x="381000" y="2921000"/>
            <a:ext cx="317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12" name="TextBox 12"/>
          <p:cNvSpPr txBox="1"/>
          <p:nvPr/>
        </p:nvSpPr>
        <p:spPr>
          <a:xfrm>
            <a:off x="660400" y="2921000"/>
            <a:ext cx="24638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Verdana Italic"/>
                <a:cs typeface="Verdana Italic"/>
              </a:rPr>
              <a:t>video prvky 6 030 minút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13" name="TextBox 13"/>
          <p:cNvSpPr txBox="1"/>
          <p:nvPr/>
        </p:nvSpPr>
        <p:spPr>
          <a:xfrm>
            <a:off x="381000" y="3352800"/>
            <a:ext cx="5105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Verdana"/>
                <a:cs typeface="Verdana"/>
              </a:rPr>
              <a:t>17 000 digitálnych vzdelávacích objektov:</a:t>
            </a:r>
          </a:p>
          <a:p>
            <a:pPr>
              <a:lnSpc>
                <a:spcPts val="2070"/>
              </a:lnSpc>
            </a:pPr>
          </a:p>
        </p:txBody>
      </p:sp>
      <p:sp>
        <p:nvSpPr>
          <p:cNvPr id="14" name="TextBox 14"/>
          <p:cNvSpPr txBox="1"/>
          <p:nvPr/>
        </p:nvSpPr>
        <p:spPr>
          <a:xfrm>
            <a:off x="381000" y="3632200"/>
            <a:ext cx="241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15" name="TextBox 15"/>
          <p:cNvSpPr txBox="1"/>
          <p:nvPr/>
        </p:nvSpPr>
        <p:spPr>
          <a:xfrm>
            <a:off x="660400" y="3632200"/>
            <a:ext cx="331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Verdana Italic"/>
                <a:cs typeface="Verdana Italic"/>
              </a:rPr>
              <a:t>Texty (samostaný text) 4522 strán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16" name="TextBox 16"/>
          <p:cNvSpPr txBox="1"/>
          <p:nvPr/>
        </p:nvSpPr>
        <p:spPr>
          <a:xfrm>
            <a:off x="381000" y="3835400"/>
            <a:ext cx="2540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17" name="TextBox 17"/>
          <p:cNvSpPr txBox="1"/>
          <p:nvPr/>
        </p:nvSpPr>
        <p:spPr>
          <a:xfrm>
            <a:off x="660400" y="3835400"/>
            <a:ext cx="32258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Verdana Italic"/>
                <a:cs typeface="Verdana Italic"/>
              </a:rPr>
              <a:t>Texty (popis objektu) 7378 kusov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18" name="TextBox 18"/>
          <p:cNvSpPr txBox="1"/>
          <p:nvPr/>
        </p:nvSpPr>
        <p:spPr>
          <a:xfrm>
            <a:off x="381000" y="4051300"/>
            <a:ext cx="317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19" name="TextBox 19"/>
          <p:cNvSpPr txBox="1"/>
          <p:nvPr/>
        </p:nvSpPr>
        <p:spPr>
          <a:xfrm>
            <a:off x="660400" y="4051300"/>
            <a:ext cx="2095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Verdana Italic"/>
                <a:cs typeface="Verdana Italic"/>
              </a:rPr>
              <a:t>Obrázky 5100 kusov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20" name="TextBox 20"/>
          <p:cNvSpPr txBox="1"/>
          <p:nvPr/>
        </p:nvSpPr>
        <p:spPr>
          <a:xfrm>
            <a:off x="381000" y="4483100"/>
            <a:ext cx="31623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 smtClean="0">
                <a:solidFill>
                  <a:srgbClr val="000000"/>
                </a:solidFill>
                <a:latin typeface="Verdana"/>
                <a:cs typeface="Verdana"/>
              </a:rPr>
              <a:t>200 ks aktívnych prvkov:</a:t>
            </a:r>
          </a:p>
          <a:p>
            <a:pPr>
              <a:lnSpc>
                <a:spcPts val="2070"/>
              </a:lnSpc>
            </a:pPr>
          </a:p>
        </p:txBody>
      </p:sp>
      <p:sp>
        <p:nvSpPr>
          <p:cNvPr id="21" name="TextBox 21"/>
          <p:cNvSpPr txBox="1"/>
          <p:nvPr/>
        </p:nvSpPr>
        <p:spPr>
          <a:xfrm>
            <a:off x="381000" y="4749800"/>
            <a:ext cx="2540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22" name="TextBox 22"/>
          <p:cNvSpPr txBox="1"/>
          <p:nvPr/>
        </p:nvSpPr>
        <p:spPr>
          <a:xfrm>
            <a:off x="660400" y="4749800"/>
            <a:ext cx="18796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Verdana Italic"/>
                <a:cs typeface="Verdana Italic"/>
              </a:rPr>
              <a:t>Animácie 48 kusov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23" name="TextBox 23"/>
          <p:cNvSpPr txBox="1"/>
          <p:nvPr/>
        </p:nvSpPr>
        <p:spPr>
          <a:xfrm>
            <a:off x="381000" y="4965700"/>
            <a:ext cx="2540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24" name="TextBox 24"/>
          <p:cNvSpPr txBox="1"/>
          <p:nvPr/>
        </p:nvSpPr>
        <p:spPr>
          <a:xfrm>
            <a:off x="660400" y="4965700"/>
            <a:ext cx="19304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Verdana Italic"/>
                <a:cs typeface="Verdana Italic"/>
              </a:rPr>
              <a:t>Simulácie 12 kusov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25" name="TextBox 25"/>
          <p:cNvSpPr txBox="1"/>
          <p:nvPr/>
        </p:nvSpPr>
        <p:spPr>
          <a:xfrm>
            <a:off x="381000" y="5181600"/>
            <a:ext cx="317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26" name="TextBox 26"/>
          <p:cNvSpPr txBox="1"/>
          <p:nvPr/>
        </p:nvSpPr>
        <p:spPr>
          <a:xfrm>
            <a:off x="660400" y="5181600"/>
            <a:ext cx="17272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 smtClean="0">
                <a:solidFill>
                  <a:srgbClr val="000000"/>
                </a:solidFill>
                <a:latin typeface="Verdana Italic"/>
                <a:cs typeface="Verdana Italic"/>
              </a:rPr>
              <a:t>Testy 140 kusov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27" name="TextBox 27"/>
          <p:cNvSpPr txBox="1"/>
          <p:nvPr/>
        </p:nvSpPr>
        <p:spPr>
          <a:xfrm>
            <a:off x="381000" y="5613400"/>
            <a:ext cx="36068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Verdana"/>
                <a:cs typeface="Verdana"/>
              </a:rPr>
              <a:t>Dodávka nad rámec zadania:</a:t>
            </a:r>
          </a:p>
          <a:p>
            <a:pPr>
              <a:lnSpc>
                <a:spcPts val="2070"/>
              </a:lnSpc>
            </a:pPr>
          </a:p>
        </p:txBody>
      </p:sp>
      <p:sp>
        <p:nvSpPr>
          <p:cNvPr id="28" name="TextBox 28"/>
          <p:cNvSpPr txBox="1"/>
          <p:nvPr/>
        </p:nvSpPr>
        <p:spPr>
          <a:xfrm>
            <a:off x="381000" y="5880100"/>
            <a:ext cx="317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6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29" name="TextBox 29"/>
          <p:cNvSpPr txBox="1"/>
          <p:nvPr/>
        </p:nvSpPr>
        <p:spPr>
          <a:xfrm>
            <a:off x="660400" y="5880100"/>
            <a:ext cx="31369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6" smtClean="0">
                <a:solidFill>
                  <a:srgbClr val="000000"/>
                </a:solidFill>
                <a:latin typeface="Verdana Italic"/>
                <a:cs typeface="Verdana Italic"/>
              </a:rPr>
              <a:t>Ozvučené prezentácie k lekciám</a:t>
            </a:r>
          </a:p>
          <a:p>
            <a:pPr>
              <a:lnSpc>
                <a:spcPts val="161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82600" y="1536700"/>
            <a:ext cx="8661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2" b="1" smtClean="0">
                <a:solidFill>
                  <a:srgbClr val="000000"/>
                </a:solidFill>
                <a:latin typeface="Verdana Bold"/>
                <a:cs typeface="Verdana Bold"/>
              </a:rPr>
              <a:t>Spoločnosť Atos disponuje personálnymi a technickými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600" y="1803400"/>
            <a:ext cx="8661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000000"/>
                </a:solidFill>
                <a:latin typeface="Verdana Bold"/>
                <a:cs typeface="Verdana Bold"/>
              </a:rPr>
              <a:t>zdrojmi na tvorbu atraktívneho vzdelávacieho obsahu.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2600" y="2362200"/>
            <a:ext cx="8661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00" smtClean="0">
                <a:solidFill>
                  <a:srgbClr val="000000"/>
                </a:solidFill>
                <a:latin typeface="Verdana"/>
                <a:cs typeface="Verdana"/>
              </a:rPr>
              <a:t>  Reálne a animované video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2600" y="2616200"/>
            <a:ext cx="3429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070"/>
              </a:lnSpc>
            </a:pPr>
          </a:p>
        </p:txBody>
      </p:sp>
      <p:sp>
        <p:nvSpPr>
          <p:cNvPr id="6" name="TextBox 6"/>
          <p:cNvSpPr txBox="1"/>
          <p:nvPr/>
        </p:nvSpPr>
        <p:spPr>
          <a:xfrm>
            <a:off x="762000" y="2616200"/>
            <a:ext cx="20066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Verdana"/>
                <a:cs typeface="Verdana"/>
              </a:rPr>
              <a:t>3D digitalizácia</a:t>
            </a:r>
          </a:p>
          <a:p>
            <a:pPr>
              <a:lnSpc>
                <a:spcPts val="2070"/>
              </a:lnSpc>
            </a:pPr>
          </a:p>
        </p:txBody>
      </p:sp>
      <p:sp>
        <p:nvSpPr>
          <p:cNvPr id="7" name="TextBox 7"/>
          <p:cNvSpPr txBox="1"/>
          <p:nvPr/>
        </p:nvSpPr>
        <p:spPr>
          <a:xfrm>
            <a:off x="482600" y="2895600"/>
            <a:ext cx="3429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070"/>
              </a:lnSpc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762000" y="2895600"/>
            <a:ext cx="36576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Verdana"/>
                <a:cs typeface="Verdana"/>
              </a:rPr>
              <a:t>Tvorba softvérových simulácií</a:t>
            </a:r>
          </a:p>
          <a:p>
            <a:pPr>
              <a:lnSpc>
                <a:spcPts val="2070"/>
              </a:lnSpc>
            </a:pPr>
          </a:p>
        </p:txBody>
      </p:sp>
      <p:sp>
        <p:nvSpPr>
          <p:cNvPr id="9" name="TextBox 9"/>
          <p:cNvSpPr txBox="1"/>
          <p:nvPr/>
        </p:nvSpPr>
        <p:spPr>
          <a:xfrm>
            <a:off x="482600" y="3175000"/>
            <a:ext cx="3302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070"/>
              </a:lnSpc>
            </a:pPr>
          </a:p>
        </p:txBody>
      </p:sp>
      <p:sp>
        <p:nvSpPr>
          <p:cNvPr id="10" name="TextBox 10"/>
          <p:cNvSpPr txBox="1"/>
          <p:nvPr/>
        </p:nvSpPr>
        <p:spPr>
          <a:xfrm>
            <a:off x="762000" y="3175000"/>
            <a:ext cx="19558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Verdana"/>
                <a:cs typeface="Verdana"/>
              </a:rPr>
              <a:t>Grafický dizajn</a:t>
            </a:r>
          </a:p>
          <a:p>
            <a:pPr>
              <a:lnSpc>
                <a:spcPts val="2070"/>
              </a:lnSpc>
            </a:pPr>
          </a:p>
        </p:txBody>
      </p:sp>
      <p:sp>
        <p:nvSpPr>
          <p:cNvPr id="11" name="TextBox 11"/>
          <p:cNvSpPr txBox="1"/>
          <p:nvPr/>
        </p:nvSpPr>
        <p:spPr>
          <a:xfrm>
            <a:off x="482600" y="3441700"/>
            <a:ext cx="3429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070"/>
              </a:lnSpc>
            </a:pPr>
          </a:p>
        </p:txBody>
      </p:sp>
      <p:sp>
        <p:nvSpPr>
          <p:cNvPr id="12" name="TextBox 12"/>
          <p:cNvSpPr txBox="1"/>
          <p:nvPr/>
        </p:nvSpPr>
        <p:spPr>
          <a:xfrm>
            <a:off x="762000" y="3441700"/>
            <a:ext cx="38862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Verdana"/>
                <a:cs typeface="Verdana"/>
              </a:rPr>
              <a:t>Learning Management Systémy</a:t>
            </a:r>
          </a:p>
          <a:p>
            <a:pPr>
              <a:lnSpc>
                <a:spcPts val="2070"/>
              </a:lnSpc>
            </a:pPr>
          </a:p>
        </p:txBody>
      </p:sp>
      <p:sp>
        <p:nvSpPr>
          <p:cNvPr id="13" name="TextBox 13"/>
          <p:cNvSpPr txBox="1"/>
          <p:nvPr/>
        </p:nvSpPr>
        <p:spPr>
          <a:xfrm>
            <a:off x="482600" y="3733800"/>
            <a:ext cx="8661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  <a:tabLst>
                <a:tab pos="279400" algn="l"/>
              </a:tabLst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00" smtClean="0">
                <a:solidFill>
                  <a:srgbClr val="000000"/>
                </a:solidFill>
                <a:latin typeface="Verdana"/>
                <a:cs typeface="Verdana"/>
              </a:rPr>
              <a:t>	Nahrávanie a postprodukcia vo vlastnom foto/video/audio štúdiu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21200" y="6464300"/>
            <a:ext cx="46228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919191"/>
                </a:solidFill>
                <a:latin typeface="Verdana"/>
                <a:cs typeface="Verdana"/>
              </a:rPr>
              <a:t>7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794000" y="749300"/>
            <a:ext cx="6350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smtClean="0">
                <a:solidFill>
                  <a:srgbClr val="000000"/>
                </a:solidFill>
                <a:latin typeface="Verdana Bold"/>
                <a:cs typeface="Verdana Bold"/>
              </a:rPr>
              <a:t>Obsah portálu RSOV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064000" y="4699000"/>
            <a:ext cx="5080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Verdana"/>
                <a:cs typeface="Verdana"/>
              </a:rPr>
              <a:t>d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784600" y="5029200"/>
            <a:ext cx="5359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6" b="1" smtClean="0">
                <a:solidFill>
                  <a:srgbClr val="000000"/>
                </a:solidFill>
                <a:latin typeface="Verdana Bold"/>
                <a:cs typeface="Verdana Bold"/>
              </a:rPr>
              <a:t>Oskar Kadlec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02000" y="5270500"/>
            <a:ext cx="58420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368300" algn="l"/>
              </a:tabLst>
            </a:pPr>
            <a:r>
              <a:rPr lang="en-CA" sz="1200" smtClean="0">
                <a:solidFill>
                  <a:srgbClr val="000000"/>
                </a:solidFill>
                <a:latin typeface="Verdana"/>
                <a:cs typeface="Verdana"/>
              </a:rPr>
              <a:t>vedúci realizačného tímu Obsah</a:t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Verdana"/>
                <a:cs typeface="Verdana"/>
              </a:rPr>
              <a:t>	oskar.kadlec@atos.net</a:t>
            </a:r>
          </a:p>
          <a:p>
            <a:pPr>
              <a:lnSpc>
                <a:spcPts val="140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22700" y="5638800"/>
            <a:ext cx="53213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Verdana"/>
                <a:cs typeface="Verdana"/>
              </a:rPr>
              <a:t>+421 903 643009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962400" y="6438900"/>
            <a:ext cx="51816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000000"/>
                </a:solidFill>
                <a:latin typeface="Verdana"/>
                <a:cs typeface="Verdana"/>
              </a:rPr>
              <a:t>© For internal use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Privet1</vt:lpstr>
    </vt:vector>
  </TitlesOfParts>
  <Company>Investintech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A2E_Engine</dc:creator>
  <cp:lastModifiedBy>A2E_Engine</cp:lastModifiedBy>
  <dcterms:created xsi:type="dcterms:W3CDTF">2016-05-03T06:16:18Z</dcterms:created>
  <dcterms:modified xsi:type="dcterms:W3CDTF">2016-05-03T06:16:18Z</dcterms:modified>
</cp:coreProperties>
</file>