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D67"/>
    <a:srgbClr val="89A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ar.r\Desktop\VVVZ%20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ar.r\Desktop\VVVZ%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List3!$C$6:$C$19</c:f>
              <c:strCache>
                <c:ptCount val="14"/>
                <c:pt idx="0">
                  <c:v>34 - Polygrafie, zpracování papíru, filmu a fotografie</c:v>
                </c:pt>
                <c:pt idx="1">
                  <c:v>41 - Zemědělství a lesnictví</c:v>
                </c:pt>
                <c:pt idx="2">
                  <c:v>29 - Potravinářství a potravinářská chemie</c:v>
                </c:pt>
                <c:pt idx="3">
                  <c:v>53 - Zdravotnictví</c:v>
                </c:pt>
                <c:pt idx="4">
                  <c:v>66 - Obchod</c:v>
                </c:pt>
                <c:pt idx="5">
                  <c:v>23 - Strojírenství a strojírenská výroba</c:v>
                </c:pt>
                <c:pt idx="6">
                  <c:v>69 - Osobní a provozní služby</c:v>
                </c:pt>
                <c:pt idx="7">
                  <c:v>CELKEM</c:v>
                </c:pt>
                <c:pt idx="8">
                  <c:v>75 - Pedagogika, učitelsví a sociální péče</c:v>
                </c:pt>
                <c:pt idx="9">
                  <c:v>26 - Elektrotechnika, telekomunikace a výpočetní technika</c:v>
                </c:pt>
                <c:pt idx="10">
                  <c:v>36 - Stavebnictví, geodézie a kartografie</c:v>
                </c:pt>
                <c:pt idx="11">
                  <c:v>31 - Textilní výroba a oděvnictví</c:v>
                </c:pt>
                <c:pt idx="12">
                  <c:v>65 - Gastronomie, hotelnictví a turismus</c:v>
                </c:pt>
                <c:pt idx="13">
                  <c:v>33 - Zpracování dřeva a výroba hudebních nástrojů</c:v>
                </c:pt>
              </c:strCache>
            </c:strRef>
          </c:cat>
          <c:val>
            <c:numRef>
              <c:f>List3!$D$6:$D$19</c:f>
              <c:numCache>
                <c:formatCode>0.0</c:formatCode>
                <c:ptCount val="14"/>
                <c:pt idx="0">
                  <c:v>107.46268656716417</c:v>
                </c:pt>
                <c:pt idx="1">
                  <c:v>105.80152671755725</c:v>
                </c:pt>
                <c:pt idx="2">
                  <c:v>105.62659846547314</c:v>
                </c:pt>
                <c:pt idx="3">
                  <c:v>104.87804878048753</c:v>
                </c:pt>
                <c:pt idx="4">
                  <c:v>103.88026607538806</c:v>
                </c:pt>
                <c:pt idx="5">
                  <c:v>103.64880273660172</c:v>
                </c:pt>
                <c:pt idx="6">
                  <c:v>100.51457975986294</c:v>
                </c:pt>
                <c:pt idx="7">
                  <c:v>96.6</c:v>
                </c:pt>
                <c:pt idx="8">
                  <c:v>93.75</c:v>
                </c:pt>
                <c:pt idx="9">
                  <c:v>93.673469387755048</c:v>
                </c:pt>
                <c:pt idx="10">
                  <c:v>90.574929311969839</c:v>
                </c:pt>
                <c:pt idx="11">
                  <c:v>90.476190476190482</c:v>
                </c:pt>
                <c:pt idx="12">
                  <c:v>89.674681753889388</c:v>
                </c:pt>
                <c:pt idx="13">
                  <c:v>87.473460721868364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30912"/>
        <c:axId val="33032448"/>
      </c:barChart>
      <c:catAx>
        <c:axId val="33030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3032448"/>
        <c:crosses val="autoZero"/>
        <c:auto val="1"/>
        <c:lblAlgn val="ctr"/>
        <c:lblOffset val="100"/>
        <c:noMultiLvlLbl val="0"/>
      </c:catAx>
      <c:valAx>
        <c:axId val="33032448"/>
        <c:scaling>
          <c:orientation val="minMax"/>
          <c:min val="70"/>
        </c:scaling>
        <c:delete val="0"/>
        <c:axPos val="l"/>
        <c:majorGridlines>
          <c:spPr>
            <a:ln>
              <a:prstDash val="sysDot"/>
            </a:ln>
          </c:spPr>
        </c:majorGridlines>
        <c:minorGridlines>
          <c:spPr>
            <a:ln w="6350">
              <a:prstDash val="sysDot"/>
            </a:ln>
          </c:spPr>
        </c:min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3030912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List3!$C$25:$C$46</c:f>
              <c:strCache>
                <c:ptCount val="22"/>
                <c:pt idx="0">
                  <c:v>28 - Technická chemie a chemie silikátů</c:v>
                </c:pt>
                <c:pt idx="1">
                  <c:v>43 - Veterinářství a veterinární prevence</c:v>
                </c:pt>
                <c:pt idx="2">
                  <c:v>82 - Umění a užité umění</c:v>
                </c:pt>
                <c:pt idx="3">
                  <c:v>75 - Pedagogika, učitelsví a sociální péče</c:v>
                </c:pt>
                <c:pt idx="4">
                  <c:v>68 - Právo, právní a veřejnoprávní činnost</c:v>
                </c:pt>
                <c:pt idx="5">
                  <c:v>69 - Osobní a provozní služby</c:v>
                </c:pt>
                <c:pt idx="6">
                  <c:v>26 - Elektrotechnika, telekomunikace a výpočetní technika</c:v>
                </c:pt>
                <c:pt idx="7">
                  <c:v>23 - Strojírenství a strojírenská výroba</c:v>
                </c:pt>
                <c:pt idx="8">
                  <c:v>79 - Obecná příprava</c:v>
                </c:pt>
                <c:pt idx="9">
                  <c:v>18 - Informatické obory</c:v>
                </c:pt>
                <c:pt idx="10">
                  <c:v>37 - Doprava a spoje</c:v>
                </c:pt>
                <c:pt idx="11">
                  <c:v>CELKEM</c:v>
                </c:pt>
                <c:pt idx="12">
                  <c:v>39 - Speciální a interdisciplinární obory</c:v>
                </c:pt>
                <c:pt idx="13">
                  <c:v>78 - Obecně odborná příprava</c:v>
                </c:pt>
                <c:pt idx="14">
                  <c:v>34 - Polygrafie, zpracování papíru, filmu a fotografie</c:v>
                </c:pt>
                <c:pt idx="15">
                  <c:v>65 - Gastronomie, hotelnictví a turismus</c:v>
                </c:pt>
                <c:pt idx="16">
                  <c:v>53 - Zdravotnictví</c:v>
                </c:pt>
                <c:pt idx="17">
                  <c:v>66 - Obchod</c:v>
                </c:pt>
                <c:pt idx="18">
                  <c:v>41 - Zemědělství a lesnictví</c:v>
                </c:pt>
                <c:pt idx="19">
                  <c:v>63 - Ekonomika a administrativa</c:v>
                </c:pt>
                <c:pt idx="20">
                  <c:v>36 - Stavebnictví, geodézie a kartografie</c:v>
                </c:pt>
                <c:pt idx="21">
                  <c:v>64 - Podnikání v oborech, odvětví</c:v>
                </c:pt>
              </c:strCache>
            </c:strRef>
          </c:cat>
          <c:val>
            <c:numRef>
              <c:f>List3!$D$25:$D$46</c:f>
              <c:numCache>
                <c:formatCode>0.0</c:formatCode>
                <c:ptCount val="22"/>
                <c:pt idx="0">
                  <c:v>142.10526315789474</c:v>
                </c:pt>
                <c:pt idx="1">
                  <c:v>129.67032967032966</c:v>
                </c:pt>
                <c:pt idx="2">
                  <c:v>112.45136186770428</c:v>
                </c:pt>
                <c:pt idx="3">
                  <c:v>104.63510848126232</c:v>
                </c:pt>
                <c:pt idx="4">
                  <c:v>101.54696132596686</c:v>
                </c:pt>
                <c:pt idx="5">
                  <c:v>100.33670033670006</c:v>
                </c:pt>
                <c:pt idx="6">
                  <c:v>99.910474485228477</c:v>
                </c:pt>
                <c:pt idx="7">
                  <c:v>99.358460304731096</c:v>
                </c:pt>
                <c:pt idx="8">
                  <c:v>98.628257887517108</c:v>
                </c:pt>
                <c:pt idx="9">
                  <c:v>98.07692307692308</c:v>
                </c:pt>
                <c:pt idx="10">
                  <c:v>97.132616487455181</c:v>
                </c:pt>
                <c:pt idx="11">
                  <c:v>96.6</c:v>
                </c:pt>
                <c:pt idx="12">
                  <c:v>94.568690095846662</c:v>
                </c:pt>
                <c:pt idx="13">
                  <c:v>94.319066147859772</c:v>
                </c:pt>
                <c:pt idx="14">
                  <c:v>93.916349809885929</c:v>
                </c:pt>
                <c:pt idx="15">
                  <c:v>92.89940828402365</c:v>
                </c:pt>
                <c:pt idx="16">
                  <c:v>92.857142857142819</c:v>
                </c:pt>
                <c:pt idx="17">
                  <c:v>92.631578947368411</c:v>
                </c:pt>
                <c:pt idx="18">
                  <c:v>87.021276595744681</c:v>
                </c:pt>
                <c:pt idx="19">
                  <c:v>86.389684813753306</c:v>
                </c:pt>
                <c:pt idx="20">
                  <c:v>82.763975155279482</c:v>
                </c:pt>
                <c:pt idx="21">
                  <c:v>82.44274809160305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75968"/>
        <c:axId val="33077504"/>
      </c:barChart>
      <c:catAx>
        <c:axId val="33075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baseline="0"/>
            </a:pPr>
            <a:endParaRPr lang="cs-CZ"/>
          </a:p>
        </c:txPr>
        <c:crossAx val="33077504"/>
        <c:crosses val="autoZero"/>
        <c:auto val="1"/>
        <c:lblAlgn val="ctr"/>
        <c:lblOffset val="100"/>
        <c:noMultiLvlLbl val="0"/>
      </c:catAx>
      <c:valAx>
        <c:axId val="33077504"/>
        <c:scaling>
          <c:orientation val="minMax"/>
          <c:min val="70"/>
        </c:scaling>
        <c:delete val="0"/>
        <c:axPos val="l"/>
        <c:majorGridlines>
          <c:spPr>
            <a:ln>
              <a:prstDash val="sysDot"/>
            </a:ln>
          </c:spPr>
        </c:majorGridlines>
        <c:minorGridlines>
          <c:spPr>
            <a:ln w="6350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in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3075968"/>
        <c:crosses val="autoZero"/>
        <c:crossBetween val="between"/>
        <c:min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78025D-03D4-4C30-B03A-1559C7187782}" type="datetimeFigureOut">
              <a:rPr lang="cs-CZ"/>
              <a:pPr>
                <a:defRPr/>
              </a:pPr>
              <a:t>7.5.2015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27C012-FB53-44CC-83DA-CE99E3CA8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439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05FC78-5162-4DB2-BA5D-435C3B322322}" type="datetimeFigureOut">
              <a:rPr lang="cs-CZ"/>
              <a:pPr>
                <a:defRPr/>
              </a:pPr>
              <a:t>7.5.2015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425DC0-EF6E-4E76-B30D-F2068FBF07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611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5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84B45-67B3-44CE-BFA9-943DB8BD2D92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9F8C0-113A-4000-92C1-73F96923AE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737F5-3911-4C25-A0FC-66A5C40424B7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2600-1C92-4E9B-8013-1C8B4C1BD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2"/>
            <a:ext cx="2057400" cy="419736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928802"/>
            <a:ext cx="4833958" cy="419736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399DB-013F-4E80-A8C5-D1DD2AE703FA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FF69-44C8-471F-AA77-8F3E151D11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66C0F-0B74-436D-91AD-331618780BB2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8EDC-D968-4C3D-AE36-B008814370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3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3" y="2906713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3C2BC-2EDA-417E-A5D5-FE71D8F063E1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EA262-0949-4171-8551-EF84BC271B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4" y="3214686"/>
            <a:ext cx="3500462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2" y="3214686"/>
            <a:ext cx="3471858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B9C2A-C3D7-4A62-84E1-9B1A672FF90E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8F1E5-A793-4976-9F54-FDEA1486DD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4" y="3214686"/>
            <a:ext cx="3500462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4" y="4000503"/>
            <a:ext cx="3500462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2" y="3214686"/>
            <a:ext cx="347185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2" y="4000503"/>
            <a:ext cx="3471858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2287-8AA3-4BA2-8A0E-636A050E131A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1072C-6C61-405E-A6B0-F7A7E0898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1D3B4-A081-4154-B767-9D2B1B39D96F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9CA41-56D2-4145-9E4F-7670D6EA4D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FDA9-D594-4F86-AA61-025CFCF83B87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2294C-B9CE-4FD7-9A39-94B2BF3F2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928802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8" y="1928802"/>
            <a:ext cx="4043362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286124"/>
            <a:ext cx="2850486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09EC9-1BB5-45D9-AA39-E896D3397A89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E9C99-2389-4CA1-8BDF-BC27B79117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8" y="4800600"/>
            <a:ext cx="713676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78638" y="1928801"/>
            <a:ext cx="7136766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8" y="5367338"/>
            <a:ext cx="71367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D7CA-6A1B-44D7-9929-E58AF0124FBD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C3A91-7DF1-4D4D-9DF3-83E97EAEC5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uk_logo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292100"/>
            <a:ext cx="34750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5" y="1928813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5" y="3214688"/>
            <a:ext cx="71151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0" y="6356350"/>
            <a:ext cx="3490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099F38-3B9A-451A-A5E8-A2E5A846E366}" type="datetime1">
              <a:rPr lang="cs-CZ"/>
              <a:pPr>
                <a:defRPr/>
              </a:pPr>
              <a:t>7.5.2015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68813" y="1042988"/>
            <a:ext cx="4532312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214938" y="6356350"/>
            <a:ext cx="3471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5ADB6C-A15B-45F0-BB0E-0CB745309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3068638"/>
            <a:ext cx="7648575" cy="938212"/>
          </a:xfrm>
        </p:spPr>
        <p:txBody>
          <a:bodyPr/>
          <a:lstStyle/>
          <a:p>
            <a:pPr eaLnBrk="1" hangingPunct="1"/>
            <a:r>
              <a:rPr lang="cs-CZ" sz="3000" dirty="0" smtClean="0">
                <a:latin typeface="Arial" charset="0"/>
                <a:cs typeface="Arial" charset="0"/>
              </a:rPr>
              <a:t>Podpora středního školství pro trh práce</a:t>
            </a:r>
            <a:br>
              <a:rPr lang="cs-CZ" sz="3000" dirty="0" smtClean="0">
                <a:latin typeface="Arial" charset="0"/>
                <a:cs typeface="Arial" charset="0"/>
              </a:rPr>
            </a:br>
            <a:r>
              <a:rPr lang="cs-CZ" sz="3000" dirty="0" smtClean="0">
                <a:latin typeface="Arial" charset="0"/>
                <a:cs typeface="Arial" charset="0"/>
              </a:rPr>
              <a:t>							</a:t>
            </a:r>
            <a:r>
              <a:rPr lang="cs-CZ" sz="1600" b="0" dirty="0" smtClean="0">
                <a:latin typeface="Arial" charset="0"/>
                <a:cs typeface="Arial" charset="0"/>
              </a:rPr>
              <a:t>14. 5. 2015</a:t>
            </a:r>
            <a:endParaRPr lang="cs-CZ" sz="3000" dirty="0" smtClean="0">
              <a:latin typeface="Arial" charset="0"/>
              <a:cs typeface="Arial" charset="0"/>
            </a:endParaRPr>
          </a:p>
        </p:txBody>
      </p:sp>
      <p:sp>
        <p:nvSpPr>
          <p:cNvPr id="20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latin typeface="Arial" charset="0"/>
                <a:cs typeface="Arial" charset="0"/>
              </a:rPr>
              <a:t>Technodays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395288" y="1628775"/>
            <a:ext cx="7115175" cy="1143000"/>
          </a:xfrm>
        </p:spPr>
        <p:txBody>
          <a:bodyPr/>
          <a:lstStyle/>
          <a:p>
            <a:pPr eaLnBrk="1" hangingPunct="1"/>
            <a:r>
              <a:rPr lang="cs-CZ" sz="3000" dirty="0" smtClean="0">
                <a:latin typeface="Arial" charset="0"/>
                <a:cs typeface="Arial" charset="0"/>
              </a:rPr>
              <a:t>Stipendium pro žáky středních škol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2565400"/>
            <a:ext cx="7115175" cy="4103688"/>
          </a:xfrm>
        </p:spPr>
        <p:txBody>
          <a:bodyPr/>
          <a:lstStyle/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Strojní mechanik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Klempíř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Obráběč kovů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Elektrikář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Elektromechanik pro zařízení a přístroje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Řezník uzenář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Čalouník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Instalatér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Tesař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Zedník</a:t>
            </a:r>
          </a:p>
          <a:p>
            <a:pPr eaLnBrk="1" hangingPunct="1"/>
            <a:r>
              <a:rPr lang="cs-CZ" sz="2000" smtClean="0">
                <a:latin typeface="Arial" charset="0"/>
                <a:cs typeface="Arial" charset="0"/>
              </a:rPr>
              <a:t>Aplikovaná chemie </a:t>
            </a:r>
          </a:p>
          <a:p>
            <a:pPr eaLnBrk="1" hangingPunct="1"/>
            <a:endParaRPr lang="cs-CZ" sz="2000" smtClean="0">
              <a:latin typeface="Arial" charset="0"/>
              <a:cs typeface="Arial" charset="0"/>
            </a:endParaRPr>
          </a:p>
          <a:p>
            <a:pPr eaLnBrk="1" hangingPunct="1"/>
            <a:endParaRPr lang="cs-CZ" sz="2000" smtClean="0">
              <a:latin typeface="Arial" charset="0"/>
              <a:cs typeface="Arial" charset="0"/>
            </a:endParaRPr>
          </a:p>
        </p:txBody>
      </p:sp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latin typeface="Arial" charset="0"/>
                <a:cs typeface="Arial" charset="0"/>
              </a:rPr>
              <a:t>Technodays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7115175" cy="1008708"/>
          </a:xfrm>
        </p:spPr>
        <p:txBody>
          <a:bodyPr/>
          <a:lstStyle/>
          <a:p>
            <a:pPr eaLnBrk="1" hangingPunct="1"/>
            <a:r>
              <a:rPr lang="cs-CZ" sz="3000" dirty="0" smtClean="0">
                <a:latin typeface="Arial" charset="0"/>
                <a:cs typeface="Arial" charset="0"/>
              </a:rPr>
              <a:t>Modernizace vybavení SŠ</a:t>
            </a:r>
          </a:p>
        </p:txBody>
      </p:sp>
      <p:pic>
        <p:nvPicPr>
          <p:cNvPr id="5" name="Zástupný symbol pro obsah 4" descr="Dodávky zařízení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651116"/>
            <a:ext cx="6341162" cy="380221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10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latin typeface="Arial" charset="0"/>
                <a:cs typeface="Arial" charset="0"/>
              </a:rPr>
              <a:t>Technodays 2015</a:t>
            </a:r>
          </a:p>
        </p:txBody>
      </p:sp>
      <p:pic>
        <p:nvPicPr>
          <p:cNvPr id="6" name="Obrázek 5" descr="DSC_04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564904"/>
            <a:ext cx="6048672" cy="403441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Obrázek 6" descr="tich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2636912"/>
            <a:ext cx="6120680" cy="39883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Obrázek 7" descr="tich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2492895"/>
            <a:ext cx="6336704" cy="41904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" y="1700808"/>
            <a:ext cx="8003232" cy="1143000"/>
          </a:xfrm>
        </p:spPr>
        <p:txBody>
          <a:bodyPr/>
          <a:lstStyle/>
          <a:p>
            <a:pPr lvl="0"/>
            <a:r>
              <a:rPr lang="cs-CZ" sz="1800" dirty="0" smtClean="0">
                <a:ea typeface="Times New Roman" pitchFamily="18" charset="0"/>
              </a:rPr>
              <a:t>Meziroční srovnání počtu žáků v denní formě studia SŠ zřizovaných ÚK, dle skupin oborů – kategorie dosaženého vzdělání E, H</a:t>
            </a:r>
            <a:r>
              <a:rPr lang="cs-CZ" sz="1800" b="0" dirty="0" smtClean="0">
                <a:solidFill>
                  <a:schemeClr val="tx1"/>
                </a:solidFill>
              </a:rPr>
              <a:t/>
            </a:r>
            <a:br>
              <a:rPr lang="cs-CZ" sz="1800" b="0" dirty="0" smtClean="0">
                <a:solidFill>
                  <a:schemeClr val="tx1"/>
                </a:solidFill>
              </a:rPr>
            </a:b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Technodays 2015</a:t>
            </a: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323528" y="2492896"/>
          <a:ext cx="849694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96943" cy="924123"/>
          </a:xfrm>
        </p:spPr>
        <p:txBody>
          <a:bodyPr/>
          <a:lstStyle/>
          <a:p>
            <a:pPr lvl="0"/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ea typeface="Times New Roman" pitchFamily="18" charset="0"/>
              </a:rPr>
              <a:t>Meziroční srovnání počtu žáků v denní formě studia SŠ zřizovaných ÚK, dle skupin oborů – kategorie dosaženého vzdělání M, L a K</a:t>
            </a:r>
            <a:endParaRPr lang="cs-CZ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Technodays 2015</a:t>
            </a:r>
            <a:endParaRPr lang="cs-CZ" dirty="0"/>
          </a:p>
        </p:txBody>
      </p:sp>
      <p:graphicFrame>
        <p:nvGraphicFramePr>
          <p:cNvPr id="6" name="Graf 5"/>
          <p:cNvGraphicFramePr/>
          <p:nvPr/>
        </p:nvGraphicFramePr>
        <p:xfrm>
          <a:off x="0" y="2420888"/>
          <a:ext cx="9144000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209" y="2502024"/>
            <a:ext cx="7115175" cy="1143000"/>
          </a:xfrm>
        </p:spPr>
        <p:txBody>
          <a:bodyPr/>
          <a:lstStyle/>
          <a:p>
            <a:r>
              <a:rPr lang="cs-CZ" sz="2800" dirty="0" smtClean="0"/>
              <a:t>Dámy a pánové děkuji za pozornost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Technodays 2015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273249" y="4374232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5D67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Oldřich Bubeníček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375D67"/>
                </a:solidFill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lang="cs-CZ" b="1" dirty="0" smtClean="0">
                <a:solidFill>
                  <a:srgbClr val="375D67"/>
                </a:solidFill>
                <a:latin typeface="Arial" pitchFamily="34" charset="0"/>
                <a:ea typeface="+mj-ea"/>
                <a:cs typeface="Arial" pitchFamily="34" charset="0"/>
              </a:rPr>
              <a:t>hejtman Ústeckého kraje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75D67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oday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Props1.xml><?xml version="1.0" encoding="utf-8"?>
<ds:datastoreItem xmlns:ds="http://schemas.openxmlformats.org/officeDocument/2006/customXml" ds:itemID="{C663C7D0-DF07-4292-9D5B-CB8DFA45FF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3DF1A1-F33B-467F-9A83-68D9968C6F0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82AF0806-E3E8-45AB-A7FA-3940573364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1567990-4520-46A8-9ABB-B9FDE63E4D1D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2d632ede-d24e-494b-b407-b19ccbe77e6c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Technodays</Template>
  <TotalTime>92</TotalTime>
  <Words>65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Technodays</vt:lpstr>
      <vt:lpstr>Podpora středního školství pro trh práce        14. 5. 2015</vt:lpstr>
      <vt:lpstr>Stipendium pro žáky středních škol</vt:lpstr>
      <vt:lpstr>Modernizace vybavení SŠ</vt:lpstr>
      <vt:lpstr>Meziroční srovnání počtu žáků v denní formě studia SŠ zřizovaných ÚK, dle skupin oborů – kategorie dosaženého vzdělání E, H </vt:lpstr>
      <vt:lpstr>Meziroční srovnání počtu žáků v denní formě studia SŠ zřizovaných ÚK, dle skupin oborů – kategorie dosaženého vzdělání M, L a K</vt:lpstr>
      <vt:lpstr>Dámy a pánové 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středního školství pro trh práce</dc:title>
  <dc:creator>kovar.r</dc:creator>
  <cp:lastModifiedBy>kloubova</cp:lastModifiedBy>
  <cp:revision>10</cp:revision>
  <dcterms:created xsi:type="dcterms:W3CDTF">2015-05-05T05:14:33Z</dcterms:created>
  <dcterms:modified xsi:type="dcterms:W3CDTF">2015-05-07T11:54:21Z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64000.0000000000</vt:lpwstr>
  </property>
  <property fmtid="{D5CDD505-2E9C-101B-9397-08002B2CF9AE}" pid="3" name="Typ formuláře">
    <vt:lpwstr>Powerpoint prezentace</vt:lpwstr>
  </property>
  <property fmtid="{D5CDD505-2E9C-101B-9397-08002B2CF9AE}" pid="4" name="Vnitřní předpis">
    <vt:lpwstr/>
  </property>
  <property fmtid="{D5CDD505-2E9C-101B-9397-08002B2CF9AE}" pid="5" name="Poznámka">
    <vt:lpwstr/>
  </property>
</Properties>
</file>