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2"/>
  </p:notesMasterIdLst>
  <p:handoutMasterIdLst>
    <p:handoutMasterId r:id="rId13"/>
  </p:handoutMasterIdLst>
  <p:sldIdLst>
    <p:sldId id="256" r:id="rId6"/>
    <p:sldId id="257" r:id="rId7"/>
    <p:sldId id="258" r:id="rId8"/>
    <p:sldId id="259" r:id="rId9"/>
    <p:sldId id="260" r:id="rId10"/>
    <p:sldId id="261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5D67"/>
    <a:srgbClr val="89A1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var.r\Desktop\VVVZ%202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ovar.r\Desktop\VVVZ%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32"/>
    </mc:Choice>
    <mc:Fallback>
      <c:style val="3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C000"/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List3!$C$6:$C$19</c:f>
              <c:strCache>
                <c:ptCount val="14"/>
                <c:pt idx="0">
                  <c:v>34 - Polygrafie, zpracování papíru, filmu a fotografie</c:v>
                </c:pt>
                <c:pt idx="1">
                  <c:v>41 - Zemědělství a lesnictví</c:v>
                </c:pt>
                <c:pt idx="2">
                  <c:v>29 - Potravinářství a potravinářská chemie</c:v>
                </c:pt>
                <c:pt idx="3">
                  <c:v>53 - Zdravotnictví</c:v>
                </c:pt>
                <c:pt idx="4">
                  <c:v>66 - Obchod</c:v>
                </c:pt>
                <c:pt idx="5">
                  <c:v>23 - Strojírenství a strojírenská výroba</c:v>
                </c:pt>
                <c:pt idx="6">
                  <c:v>69 - Osobní a provozní služby</c:v>
                </c:pt>
                <c:pt idx="7">
                  <c:v>CELKEM</c:v>
                </c:pt>
                <c:pt idx="8">
                  <c:v>75 - Pedagogika, učitelsví a sociální péče</c:v>
                </c:pt>
                <c:pt idx="9">
                  <c:v>26 - Elektrotechnika, telekomunikace a výpočetní technika</c:v>
                </c:pt>
                <c:pt idx="10">
                  <c:v>36 - Stavebnictví, geodézie a kartografie</c:v>
                </c:pt>
                <c:pt idx="11">
                  <c:v>31 - Textilní výroba a oděvnictví</c:v>
                </c:pt>
                <c:pt idx="12">
                  <c:v>65 - Gastronomie, hotelnictví a turismus</c:v>
                </c:pt>
                <c:pt idx="13">
                  <c:v>33 - Zpracování dřeva a výroba hudebních nástrojů</c:v>
                </c:pt>
              </c:strCache>
            </c:strRef>
          </c:cat>
          <c:val>
            <c:numRef>
              <c:f>List3!$D$6:$D$19</c:f>
              <c:numCache>
                <c:formatCode>0.0</c:formatCode>
                <c:ptCount val="14"/>
                <c:pt idx="0">
                  <c:v>107.46268656716417</c:v>
                </c:pt>
                <c:pt idx="1">
                  <c:v>105.80152671755725</c:v>
                </c:pt>
                <c:pt idx="2">
                  <c:v>105.62659846547314</c:v>
                </c:pt>
                <c:pt idx="3">
                  <c:v>104.87804878048753</c:v>
                </c:pt>
                <c:pt idx="4">
                  <c:v>103.88026607538806</c:v>
                </c:pt>
                <c:pt idx="5">
                  <c:v>103.64880273660172</c:v>
                </c:pt>
                <c:pt idx="6">
                  <c:v>100.51457975986294</c:v>
                </c:pt>
                <c:pt idx="7">
                  <c:v>96.6</c:v>
                </c:pt>
                <c:pt idx="8">
                  <c:v>93.75</c:v>
                </c:pt>
                <c:pt idx="9">
                  <c:v>93.673469387755048</c:v>
                </c:pt>
                <c:pt idx="10">
                  <c:v>90.574929311969839</c:v>
                </c:pt>
                <c:pt idx="11">
                  <c:v>90.476190476190482</c:v>
                </c:pt>
                <c:pt idx="12">
                  <c:v>89.674681753889388</c:v>
                </c:pt>
                <c:pt idx="13">
                  <c:v>87.473460721868364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030912"/>
        <c:axId val="33032448"/>
      </c:barChart>
      <c:catAx>
        <c:axId val="330309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33032448"/>
        <c:crosses val="autoZero"/>
        <c:auto val="1"/>
        <c:lblAlgn val="ctr"/>
        <c:lblOffset val="100"/>
        <c:noMultiLvlLbl val="0"/>
      </c:catAx>
      <c:valAx>
        <c:axId val="33032448"/>
        <c:scaling>
          <c:orientation val="minMax"/>
          <c:min val="70"/>
        </c:scaling>
        <c:delete val="0"/>
        <c:axPos val="l"/>
        <c:majorGridlines>
          <c:spPr>
            <a:ln>
              <a:prstDash val="sysDot"/>
            </a:ln>
          </c:spPr>
        </c:majorGridlines>
        <c:minorGridlines>
          <c:spPr>
            <a:ln w="6350">
              <a:prstDash val="sysDot"/>
            </a:ln>
          </c:spPr>
        </c:min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33030912"/>
        <c:crosses val="autoZero"/>
        <c:crossBetween val="between"/>
        <c:majorUnit val="10"/>
        <c:minorUnit val="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0070C0"/>
            </a:solidFill>
          </c:spPr>
          <c:invertIfNegative val="0"/>
          <c:dPt>
            <c:idx val="6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11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1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1"/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List3!$C$25:$C$46</c:f>
              <c:strCache>
                <c:ptCount val="22"/>
                <c:pt idx="0">
                  <c:v>28 - Technická chemie a chemie silikátů</c:v>
                </c:pt>
                <c:pt idx="1">
                  <c:v>43 - Veterinářství a veterinární prevence</c:v>
                </c:pt>
                <c:pt idx="2">
                  <c:v>82 - Umění a užité umění</c:v>
                </c:pt>
                <c:pt idx="3">
                  <c:v>75 - Pedagogika, učitelsví a sociální péče</c:v>
                </c:pt>
                <c:pt idx="4">
                  <c:v>68 - Právo, právní a veřejnoprávní činnost</c:v>
                </c:pt>
                <c:pt idx="5">
                  <c:v>69 - Osobní a provozní služby</c:v>
                </c:pt>
                <c:pt idx="6">
                  <c:v>26 - Elektrotechnika, telekomunikace a výpočetní technika</c:v>
                </c:pt>
                <c:pt idx="7">
                  <c:v>23 - Strojírenství a strojírenská výroba</c:v>
                </c:pt>
                <c:pt idx="8">
                  <c:v>79 - Obecná příprava</c:v>
                </c:pt>
                <c:pt idx="9">
                  <c:v>18 - Informatické obory</c:v>
                </c:pt>
                <c:pt idx="10">
                  <c:v>37 - Doprava a spoje</c:v>
                </c:pt>
                <c:pt idx="11">
                  <c:v>CELKEM</c:v>
                </c:pt>
                <c:pt idx="12">
                  <c:v>39 - Speciální a interdisciplinární obory</c:v>
                </c:pt>
                <c:pt idx="13">
                  <c:v>78 - Obecně odborná příprava</c:v>
                </c:pt>
                <c:pt idx="14">
                  <c:v>34 - Polygrafie, zpracování papíru, filmu a fotografie</c:v>
                </c:pt>
                <c:pt idx="15">
                  <c:v>65 - Gastronomie, hotelnictví a turismus</c:v>
                </c:pt>
                <c:pt idx="16">
                  <c:v>53 - Zdravotnictví</c:v>
                </c:pt>
                <c:pt idx="17">
                  <c:v>66 - Obchod</c:v>
                </c:pt>
                <c:pt idx="18">
                  <c:v>41 - Zemědělství a lesnictví</c:v>
                </c:pt>
                <c:pt idx="19">
                  <c:v>63 - Ekonomika a administrativa</c:v>
                </c:pt>
                <c:pt idx="20">
                  <c:v>36 - Stavebnictví, geodézie a kartografie</c:v>
                </c:pt>
                <c:pt idx="21">
                  <c:v>64 - Podnikání v oborech, odvětví</c:v>
                </c:pt>
              </c:strCache>
            </c:strRef>
          </c:cat>
          <c:val>
            <c:numRef>
              <c:f>List3!$D$25:$D$46</c:f>
              <c:numCache>
                <c:formatCode>0.0</c:formatCode>
                <c:ptCount val="22"/>
                <c:pt idx="0">
                  <c:v>142.10526315789474</c:v>
                </c:pt>
                <c:pt idx="1">
                  <c:v>129.67032967032966</c:v>
                </c:pt>
                <c:pt idx="2">
                  <c:v>112.45136186770428</c:v>
                </c:pt>
                <c:pt idx="3">
                  <c:v>104.63510848126232</c:v>
                </c:pt>
                <c:pt idx="4">
                  <c:v>101.54696132596686</c:v>
                </c:pt>
                <c:pt idx="5">
                  <c:v>100.33670033670006</c:v>
                </c:pt>
                <c:pt idx="6">
                  <c:v>99.910474485228477</c:v>
                </c:pt>
                <c:pt idx="7">
                  <c:v>99.358460304731096</c:v>
                </c:pt>
                <c:pt idx="8">
                  <c:v>98.628257887517108</c:v>
                </c:pt>
                <c:pt idx="9">
                  <c:v>98.07692307692308</c:v>
                </c:pt>
                <c:pt idx="10">
                  <c:v>97.132616487455181</c:v>
                </c:pt>
                <c:pt idx="11">
                  <c:v>96.6</c:v>
                </c:pt>
                <c:pt idx="12">
                  <c:v>94.568690095846662</c:v>
                </c:pt>
                <c:pt idx="13">
                  <c:v>94.319066147859772</c:v>
                </c:pt>
                <c:pt idx="14">
                  <c:v>93.916349809885929</c:v>
                </c:pt>
                <c:pt idx="15">
                  <c:v>92.89940828402365</c:v>
                </c:pt>
                <c:pt idx="16">
                  <c:v>92.857142857142819</c:v>
                </c:pt>
                <c:pt idx="17">
                  <c:v>92.631578947368411</c:v>
                </c:pt>
                <c:pt idx="18">
                  <c:v>87.021276595744681</c:v>
                </c:pt>
                <c:pt idx="19">
                  <c:v>86.389684813753306</c:v>
                </c:pt>
                <c:pt idx="20">
                  <c:v>82.763975155279482</c:v>
                </c:pt>
                <c:pt idx="21">
                  <c:v>82.44274809160305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3075968"/>
        <c:axId val="33077504"/>
      </c:barChart>
      <c:catAx>
        <c:axId val="3307596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 baseline="0"/>
            </a:pPr>
            <a:endParaRPr lang="cs-CZ"/>
          </a:p>
        </c:txPr>
        <c:crossAx val="33077504"/>
        <c:crosses val="autoZero"/>
        <c:auto val="1"/>
        <c:lblAlgn val="ctr"/>
        <c:lblOffset val="100"/>
        <c:noMultiLvlLbl val="0"/>
      </c:catAx>
      <c:valAx>
        <c:axId val="33077504"/>
        <c:scaling>
          <c:orientation val="minMax"/>
          <c:min val="70"/>
        </c:scaling>
        <c:delete val="0"/>
        <c:axPos val="l"/>
        <c:majorGridlines>
          <c:spPr>
            <a:ln>
              <a:prstDash val="sysDot"/>
            </a:ln>
          </c:spPr>
        </c:majorGridlines>
        <c:minorGridlines>
          <c:spPr>
            <a:ln w="6350"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  <a:prstDash val="sysDot"/>
            </a:ln>
          </c:spPr>
        </c:min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cs-CZ"/>
          </a:p>
        </c:txPr>
        <c:crossAx val="33075968"/>
        <c:crosses val="autoZero"/>
        <c:crossBetween val="between"/>
        <c:minorUnit val="5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78025D-03D4-4C30-B03A-1559C7187782}" type="datetimeFigureOut">
              <a:rPr lang="cs-CZ"/>
              <a:pPr>
                <a:defRPr/>
              </a:pPr>
              <a:t>7.5.2015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127C012-FB53-44CC-83DA-CE99E3CA89C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439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05FC78-5162-4DB2-BA5D-435C3B322322}" type="datetimeFigureOut">
              <a:rPr lang="cs-CZ"/>
              <a:pPr>
                <a:defRPr/>
              </a:pPr>
              <a:t>7.5.2015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3425DC0-EF6E-4E76-B30D-F2068FBF07C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6115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71604" y="2130425"/>
            <a:ext cx="7143800" cy="1470025"/>
          </a:xfrm>
        </p:spPr>
        <p:txBody>
          <a:bodyPr/>
          <a:lstStyle>
            <a:lvl1pPr algn="l"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71604" y="3886200"/>
            <a:ext cx="7143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284B45-67B3-44CE-BFA9-943DB8BD2D92}" type="datetime1">
              <a:rPr lang="cs-CZ"/>
              <a:pPr>
                <a:defRPr/>
              </a:pPr>
              <a:t>7.5.2015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79F8C0-113A-4000-92C1-73F96923AE7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D737F5-3911-4C25-A0FC-66A5C40424B7}" type="datetime1">
              <a:rPr lang="cs-CZ"/>
              <a:pPr>
                <a:defRPr/>
              </a:pPr>
              <a:t>7.5.2015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C2600-1C92-4E9B-8013-1C8B4C1BD1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928802"/>
            <a:ext cx="2057400" cy="4197361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643042" y="1928802"/>
            <a:ext cx="4833958" cy="4197361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399DB-013F-4E80-A8C5-D1DD2AE703FA}" type="datetime1">
              <a:rPr lang="cs-CZ"/>
              <a:pPr>
                <a:defRPr/>
              </a:pPr>
              <a:t>7.5.2015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83FF69-44C8-471F-AA77-8F3E151D11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66C0F-0B74-436D-91AD-331618780BB2}" type="datetime1">
              <a:rPr lang="cs-CZ"/>
              <a:pPr>
                <a:defRPr/>
              </a:pPr>
              <a:t>7.5.2015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848EDC-D968-4C3D-AE36-B008814370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1603" y="4406900"/>
            <a:ext cx="71438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3" y="2906713"/>
            <a:ext cx="71438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3C2BC-2EDA-417E-A5D5-FE71D8F063E1}" type="datetime1">
              <a:rPr lang="cs-CZ"/>
              <a:pPr>
                <a:defRPr/>
              </a:pPr>
              <a:t>7.5.2015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5EA262-0949-4171-8551-EF84BC271B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71604" y="3214686"/>
            <a:ext cx="3500462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14942" y="3214686"/>
            <a:ext cx="3471858" cy="29114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EB9C2A-C3D7-4A62-84E1-9B1A672FF90E}" type="datetime1">
              <a:rPr lang="cs-CZ"/>
              <a:pPr>
                <a:defRPr/>
              </a:pPr>
              <a:t>7.5.2015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8F1E5-A793-4976-9F54-FDEA1486DD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71604" y="3214686"/>
            <a:ext cx="3500462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71604" y="4000503"/>
            <a:ext cx="3500462" cy="212565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5214942" y="3214686"/>
            <a:ext cx="347185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5214942" y="4000503"/>
            <a:ext cx="3471858" cy="2125659"/>
          </a:xfr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32287-8AA3-4BA2-8A0E-636A050E131A}" type="datetime1">
              <a:rPr lang="cs-CZ"/>
              <a:pPr>
                <a:defRPr/>
              </a:pPr>
              <a:t>7.5.2015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1072C-6C61-405E-A6B0-F7A7E0898A8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01D3B4-A081-4154-B767-9D2B1B39D96F}" type="datetime1">
              <a:rPr lang="cs-CZ"/>
              <a:pPr>
                <a:defRPr/>
              </a:pPr>
              <a:t>7.5.2015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9CA41-56D2-4145-9E4F-7670D6EA4D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DFFDA9-D594-4F86-AA61-025CFCF83B87}" type="datetime1">
              <a:rPr lang="cs-CZ"/>
              <a:pPr>
                <a:defRPr/>
              </a:pPr>
              <a:t>7.5.2015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22294C-B9CE-4FD7-9A39-94B2BF3F2D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9" y="1928802"/>
            <a:ext cx="285048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43438" y="1928802"/>
            <a:ext cx="4043362" cy="41973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9" y="3286124"/>
            <a:ext cx="2850486" cy="284003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A09EC9-1BB5-45D9-AA39-E896D3397A89}" type="datetime1">
              <a:rPr lang="cs-CZ"/>
              <a:pPr>
                <a:defRPr/>
              </a:pPr>
              <a:t>7.5.2015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5E9C99-2389-4CA1-8BDF-BC27B79117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8638" y="4800600"/>
            <a:ext cx="7136766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78638" y="1928801"/>
            <a:ext cx="7136766" cy="2798773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78638" y="5367338"/>
            <a:ext cx="7136766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BD7CA-6A1B-44D7-9929-E58AF0124FBD}" type="datetime1">
              <a:rPr lang="cs-CZ"/>
              <a:pPr>
                <a:defRPr/>
              </a:pPr>
              <a:t>7.5.2015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0C3A91-7DF1-4D4D-9DF3-83E97EAEC5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7" descr="uk_logo.wm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457200" y="292100"/>
            <a:ext cx="34750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1571625" y="1928813"/>
            <a:ext cx="7115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1571625" y="3214688"/>
            <a:ext cx="7115175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581150" y="6356350"/>
            <a:ext cx="34909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6099F38-3B9A-451A-A5E8-A2E5A846E366}" type="datetime1">
              <a:rPr lang="cs-CZ"/>
              <a:pPr>
                <a:defRPr/>
              </a:pPr>
              <a:t>7.5.2015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468813" y="1042988"/>
            <a:ext cx="4532312" cy="500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4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cs-CZ"/>
              <a:t>Téma prezentace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5214938" y="6356350"/>
            <a:ext cx="3471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89A1A7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D5ADB6C-A15B-45F0-BB0E-0CB745309B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375D67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375D67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827088" y="3068638"/>
            <a:ext cx="7648575" cy="938212"/>
          </a:xfrm>
        </p:spPr>
        <p:txBody>
          <a:bodyPr/>
          <a:lstStyle/>
          <a:p>
            <a:pPr eaLnBrk="1" hangingPunct="1"/>
            <a:r>
              <a:rPr lang="cs-CZ" sz="3000" dirty="0" smtClean="0">
                <a:latin typeface="Arial" charset="0"/>
                <a:cs typeface="Arial" charset="0"/>
              </a:rPr>
              <a:t>Podpora středního školství pro trh práce</a:t>
            </a:r>
            <a:br>
              <a:rPr lang="cs-CZ" sz="3000" dirty="0" smtClean="0">
                <a:latin typeface="Arial" charset="0"/>
                <a:cs typeface="Arial" charset="0"/>
              </a:rPr>
            </a:br>
            <a:r>
              <a:rPr lang="cs-CZ" sz="3000" dirty="0" smtClean="0">
                <a:latin typeface="Arial" charset="0"/>
                <a:cs typeface="Arial" charset="0"/>
              </a:rPr>
              <a:t>							</a:t>
            </a:r>
            <a:r>
              <a:rPr lang="cs-CZ" sz="1600" b="0" dirty="0" smtClean="0">
                <a:latin typeface="Arial" charset="0"/>
                <a:cs typeface="Arial" charset="0"/>
              </a:rPr>
              <a:t>14. 5. 2015</a:t>
            </a:r>
            <a:endParaRPr lang="cs-CZ" sz="3000" dirty="0" smtClean="0">
              <a:latin typeface="Arial" charset="0"/>
              <a:cs typeface="Arial" charset="0"/>
            </a:endParaRPr>
          </a:p>
        </p:txBody>
      </p:sp>
      <p:sp>
        <p:nvSpPr>
          <p:cNvPr id="2051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latin typeface="Arial" charset="0"/>
                <a:cs typeface="Arial" charset="0"/>
              </a:rPr>
              <a:t>Technodays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>
          <a:xfrm>
            <a:off x="395288" y="1628775"/>
            <a:ext cx="7115175" cy="1143000"/>
          </a:xfrm>
        </p:spPr>
        <p:txBody>
          <a:bodyPr/>
          <a:lstStyle/>
          <a:p>
            <a:pPr eaLnBrk="1" hangingPunct="1"/>
            <a:r>
              <a:rPr lang="cs-CZ" sz="3000" dirty="0" smtClean="0">
                <a:latin typeface="Arial" charset="0"/>
                <a:cs typeface="Arial" charset="0"/>
              </a:rPr>
              <a:t>Stipendium pro žáky středních škol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395288" y="2565400"/>
            <a:ext cx="7115175" cy="4103688"/>
          </a:xfrm>
        </p:spPr>
        <p:txBody>
          <a:bodyPr/>
          <a:lstStyle/>
          <a:p>
            <a:pPr eaLnBrk="1" hangingPunct="1"/>
            <a:r>
              <a:rPr lang="cs-CZ" sz="2000" smtClean="0">
                <a:latin typeface="Arial" charset="0"/>
                <a:cs typeface="Arial" charset="0"/>
              </a:rPr>
              <a:t>Strojní mechanik</a:t>
            </a:r>
          </a:p>
          <a:p>
            <a:pPr eaLnBrk="1" hangingPunct="1"/>
            <a:r>
              <a:rPr lang="cs-CZ" sz="2000" smtClean="0">
                <a:latin typeface="Arial" charset="0"/>
                <a:cs typeface="Arial" charset="0"/>
              </a:rPr>
              <a:t>Klempíř</a:t>
            </a:r>
          </a:p>
          <a:p>
            <a:pPr eaLnBrk="1" hangingPunct="1"/>
            <a:r>
              <a:rPr lang="cs-CZ" sz="2000" smtClean="0">
                <a:latin typeface="Arial" charset="0"/>
                <a:cs typeface="Arial" charset="0"/>
              </a:rPr>
              <a:t>Obráběč kovů</a:t>
            </a:r>
          </a:p>
          <a:p>
            <a:pPr eaLnBrk="1" hangingPunct="1"/>
            <a:r>
              <a:rPr lang="cs-CZ" sz="2000" smtClean="0">
                <a:latin typeface="Arial" charset="0"/>
                <a:cs typeface="Arial" charset="0"/>
              </a:rPr>
              <a:t>Elektrikář</a:t>
            </a:r>
          </a:p>
          <a:p>
            <a:pPr eaLnBrk="1" hangingPunct="1"/>
            <a:r>
              <a:rPr lang="cs-CZ" sz="2000" smtClean="0">
                <a:latin typeface="Arial" charset="0"/>
                <a:cs typeface="Arial" charset="0"/>
              </a:rPr>
              <a:t>Elektromechanik pro zařízení a přístroje</a:t>
            </a:r>
          </a:p>
          <a:p>
            <a:pPr eaLnBrk="1" hangingPunct="1"/>
            <a:r>
              <a:rPr lang="cs-CZ" sz="2000" smtClean="0">
                <a:latin typeface="Arial" charset="0"/>
                <a:cs typeface="Arial" charset="0"/>
              </a:rPr>
              <a:t>Řezník uzenář</a:t>
            </a:r>
          </a:p>
          <a:p>
            <a:pPr eaLnBrk="1" hangingPunct="1"/>
            <a:r>
              <a:rPr lang="cs-CZ" sz="2000" smtClean="0">
                <a:latin typeface="Arial" charset="0"/>
                <a:cs typeface="Arial" charset="0"/>
              </a:rPr>
              <a:t>Čalouník</a:t>
            </a:r>
          </a:p>
          <a:p>
            <a:pPr eaLnBrk="1" hangingPunct="1"/>
            <a:r>
              <a:rPr lang="cs-CZ" sz="2000" smtClean="0">
                <a:latin typeface="Arial" charset="0"/>
                <a:cs typeface="Arial" charset="0"/>
              </a:rPr>
              <a:t>Instalatér</a:t>
            </a:r>
          </a:p>
          <a:p>
            <a:pPr eaLnBrk="1" hangingPunct="1"/>
            <a:r>
              <a:rPr lang="cs-CZ" sz="2000" smtClean="0">
                <a:latin typeface="Arial" charset="0"/>
                <a:cs typeface="Arial" charset="0"/>
              </a:rPr>
              <a:t>Tesař</a:t>
            </a:r>
          </a:p>
          <a:p>
            <a:pPr eaLnBrk="1" hangingPunct="1"/>
            <a:r>
              <a:rPr lang="cs-CZ" sz="2000" smtClean="0">
                <a:latin typeface="Arial" charset="0"/>
                <a:cs typeface="Arial" charset="0"/>
              </a:rPr>
              <a:t>Zedník</a:t>
            </a:r>
          </a:p>
          <a:p>
            <a:pPr eaLnBrk="1" hangingPunct="1"/>
            <a:r>
              <a:rPr lang="cs-CZ" sz="2000" smtClean="0">
                <a:latin typeface="Arial" charset="0"/>
                <a:cs typeface="Arial" charset="0"/>
              </a:rPr>
              <a:t>Aplikovaná chemie </a:t>
            </a:r>
          </a:p>
          <a:p>
            <a:pPr eaLnBrk="1" hangingPunct="1"/>
            <a:endParaRPr lang="cs-CZ" sz="2000" smtClean="0">
              <a:latin typeface="Arial" charset="0"/>
              <a:cs typeface="Arial" charset="0"/>
            </a:endParaRPr>
          </a:p>
          <a:p>
            <a:pPr eaLnBrk="1" hangingPunct="1"/>
            <a:endParaRPr lang="cs-CZ" sz="2000" smtClean="0">
              <a:latin typeface="Arial" charset="0"/>
              <a:cs typeface="Arial" charset="0"/>
            </a:endParaRPr>
          </a:p>
        </p:txBody>
      </p:sp>
      <p:sp>
        <p:nvSpPr>
          <p:cNvPr id="307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latin typeface="Arial" charset="0"/>
                <a:cs typeface="Arial" charset="0"/>
              </a:rPr>
              <a:t>Technodays 2015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>
          <a:xfrm>
            <a:off x="107950" y="1700213"/>
            <a:ext cx="7115175" cy="1008708"/>
          </a:xfrm>
        </p:spPr>
        <p:txBody>
          <a:bodyPr/>
          <a:lstStyle/>
          <a:p>
            <a:pPr eaLnBrk="1" hangingPunct="1"/>
            <a:r>
              <a:rPr lang="cs-CZ" sz="3000" dirty="0" smtClean="0">
                <a:latin typeface="Arial" charset="0"/>
                <a:cs typeface="Arial" charset="0"/>
              </a:rPr>
              <a:t>Modernizace vybavení SŠ</a:t>
            </a:r>
          </a:p>
        </p:txBody>
      </p:sp>
      <p:pic>
        <p:nvPicPr>
          <p:cNvPr id="5" name="Zástupný symbol pro obsah 4" descr="Dodávky zařízení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47664" y="2651116"/>
            <a:ext cx="6341162" cy="380221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4100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mtClean="0">
                <a:latin typeface="Arial" charset="0"/>
                <a:cs typeface="Arial" charset="0"/>
              </a:rPr>
              <a:t>Technodays 2015</a:t>
            </a:r>
          </a:p>
        </p:txBody>
      </p:sp>
      <p:pic>
        <p:nvPicPr>
          <p:cNvPr id="6" name="Obrázek 5" descr="DSC_045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2564904"/>
            <a:ext cx="6048672" cy="403441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Obrázek 6" descr="tich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91680" y="2636912"/>
            <a:ext cx="6120680" cy="39883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" name="Obrázek 7" descr="tich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547664" y="2492895"/>
            <a:ext cx="6336704" cy="419040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1176" y="1700808"/>
            <a:ext cx="8003232" cy="1143000"/>
          </a:xfrm>
        </p:spPr>
        <p:txBody>
          <a:bodyPr/>
          <a:lstStyle/>
          <a:p>
            <a:pPr lvl="0"/>
            <a:r>
              <a:rPr lang="cs-CZ" sz="1800" dirty="0" smtClean="0">
                <a:ea typeface="Times New Roman" pitchFamily="18" charset="0"/>
              </a:rPr>
              <a:t>Meziroční srovnání počtu žáků v denní formě studia SŠ zřizovaných ÚK, dle skupin oborů – kategorie dosaženého vzdělání E, H</a:t>
            </a:r>
            <a:r>
              <a:rPr lang="cs-CZ" sz="1800" b="0" dirty="0" smtClean="0">
                <a:solidFill>
                  <a:schemeClr val="tx1"/>
                </a:solidFill>
              </a:rPr>
              <a:t/>
            </a:r>
            <a:br>
              <a:rPr lang="cs-CZ" sz="1800" b="0" dirty="0" smtClean="0">
                <a:solidFill>
                  <a:schemeClr val="tx1"/>
                </a:solidFill>
              </a:rPr>
            </a:br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Technodays 2015</a:t>
            </a:r>
            <a:endParaRPr lang="cs-CZ" dirty="0"/>
          </a:p>
        </p:txBody>
      </p:sp>
      <p:graphicFrame>
        <p:nvGraphicFramePr>
          <p:cNvPr id="5" name="Graf 4"/>
          <p:cNvGraphicFramePr/>
          <p:nvPr/>
        </p:nvGraphicFramePr>
        <p:xfrm>
          <a:off x="323528" y="2492896"/>
          <a:ext cx="849694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628800"/>
            <a:ext cx="8496943" cy="924123"/>
          </a:xfrm>
        </p:spPr>
        <p:txBody>
          <a:bodyPr/>
          <a:lstStyle/>
          <a:p>
            <a:pPr lvl="0"/>
            <a:r>
              <a:rPr lang="cs-CZ" sz="1800" dirty="0" smtClean="0">
                <a:solidFill>
                  <a:schemeClr val="accent5">
                    <a:lumMod val="50000"/>
                  </a:schemeClr>
                </a:solidFill>
                <a:ea typeface="Times New Roman" pitchFamily="18" charset="0"/>
              </a:rPr>
              <a:t>Meziroční srovnání počtu žáků v denní formě studia SŠ zřizovaných ÚK, dle skupin oborů – kategorie dosaženého vzdělání M, L a K</a:t>
            </a:r>
            <a:endParaRPr lang="cs-CZ" sz="18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Technodays 2015</a:t>
            </a:r>
            <a:endParaRPr lang="cs-CZ" dirty="0"/>
          </a:p>
        </p:txBody>
      </p:sp>
      <p:graphicFrame>
        <p:nvGraphicFramePr>
          <p:cNvPr id="6" name="Graf 5"/>
          <p:cNvGraphicFramePr/>
          <p:nvPr/>
        </p:nvGraphicFramePr>
        <p:xfrm>
          <a:off x="0" y="2420888"/>
          <a:ext cx="9144000" cy="4437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3209" y="2502024"/>
            <a:ext cx="7115175" cy="1143000"/>
          </a:xfrm>
        </p:spPr>
        <p:txBody>
          <a:bodyPr/>
          <a:lstStyle/>
          <a:p>
            <a:r>
              <a:rPr lang="cs-CZ" sz="2800" dirty="0" smtClean="0"/>
              <a:t>Dámy a pánové děkuji za pozornost</a:t>
            </a:r>
            <a:endParaRPr lang="cs-CZ" sz="2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dirty="0" smtClean="0"/>
              <a:t>Technodays 2015</a:t>
            </a:r>
            <a:endParaRPr lang="cs-CZ" dirty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1273249" y="4374232"/>
            <a:ext cx="7115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75D67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Oldřich Bubeníček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cs-CZ" sz="2400" b="1" dirty="0">
                <a:solidFill>
                  <a:srgbClr val="375D67"/>
                </a:solidFill>
                <a:latin typeface="Arial" pitchFamily="34" charset="0"/>
                <a:ea typeface="+mj-ea"/>
                <a:cs typeface="Arial" pitchFamily="34" charset="0"/>
              </a:rPr>
              <a:t>	</a:t>
            </a:r>
            <a:r>
              <a:rPr lang="cs-CZ" b="1" dirty="0" smtClean="0">
                <a:solidFill>
                  <a:srgbClr val="375D67"/>
                </a:solidFill>
                <a:latin typeface="Arial" pitchFamily="34" charset="0"/>
                <a:ea typeface="+mj-ea"/>
                <a:cs typeface="Arial" pitchFamily="34" charset="0"/>
              </a:rPr>
              <a:t>hejtman Ústeckého kraje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375D67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odays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2AC8A32A294A24D92A111A87B178C33" ma:contentTypeVersion="8" ma:contentTypeDescription="Vytvoří nový dokument" ma:contentTypeScope="" ma:versionID="2c2d495ce2e96be08558f88c3d209193">
  <xsd:schema xmlns:xsd="http://www.w3.org/2001/XMLSchema" xmlns:xs="http://www.w3.org/2001/XMLSchema" xmlns:p="http://schemas.microsoft.com/office/2006/metadata/properties" xmlns:ns2="2d632ede-d24e-494b-b407-b19ccbe77e6c" targetNamespace="http://schemas.microsoft.com/office/2006/metadata/properties" ma:root="true" ma:fieldsID="bdad6afa7a074953918e3d9ae465010e" ns2:_="">
    <xsd:import namespace="2d632ede-d24e-494b-b407-b19ccbe77e6c"/>
    <xsd:element name="properties">
      <xsd:complexType>
        <xsd:sequence>
          <xsd:element name="documentManagement">
            <xsd:complexType>
              <xsd:all>
                <xsd:element ref="ns2:Typ_x0020_formul_x00e1__x0159_e" minOccurs="0"/>
                <xsd:element ref="ns2:Pozn_x00e1_mka" minOccurs="0"/>
                <xsd:element ref="ns2:Vnit_x0159_n_x00ed__x0020_p_x0159_edpi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632ede-d24e-494b-b407-b19ccbe77e6c" elementFormDefault="qualified">
    <xsd:import namespace="http://schemas.microsoft.com/office/2006/documentManagement/types"/>
    <xsd:import namespace="http://schemas.microsoft.com/office/infopath/2007/PartnerControls"/>
    <xsd:element name="Typ_x0020_formul_x00e1__x0159_e" ma:index="8" nillable="true" ma:displayName="Typ formuláře" ma:internalName="Typ_x0020_formul_x00e1__x0159_e">
      <xsd:simpleType>
        <xsd:restriction base="dms:Choice">
          <xsd:enumeration value="Symboly Ústeckého kraje"/>
          <xsd:enumeration value="Vzory smluv"/>
          <xsd:enumeration value="Personální"/>
          <xsd:enumeration value="Veřejné zakázky nedosahující 250 tis. ‎Kč bez DPH"/>
          <xsd:enumeration value="Šablony logomanuálu"/>
          <xsd:enumeration value="Veřejné zakázky od 1 mil. Kč nedosahující 3 mil. Kč bez DPH stavební práce"/>
          <xsd:enumeration value="Veřejné zakázky – Zjednodušené podlimitní řízení"/>
          <xsd:enumeration value="Zřizovací listiny"/>
          <xsd:enumeration value="Kontrolní činnost"/>
          <xsd:enumeration value="Powerpoint prezentace"/>
          <xsd:enumeration value="Veřejné zakázky od 250 tis. Kč nedosahující 1 mil. ‎Kč bez DPH"/>
          <xsd:enumeration value="Služební cesty"/>
          <xsd:enumeration value="Ekonomická činnost"/>
          <xsd:enumeration value="Rada a zastupitelstvo"/>
          <xsd:enumeration value="Archivace a skartace"/>
          <xsd:enumeration value="Správní řád"/>
          <xsd:enumeration value="Plná moc, pověření, zmocnění"/>
          <xsd:enumeration value="Jmenovky a vizitky"/>
          <xsd:enumeration value="Ostatní - nezařazené"/>
          <xsd:enumeration value="Nákup"/>
          <xsd:enumeration value="Veřejné zakázky od 1 mil.Kč nedosahující 2 mil.Kč (dodávky, služby), od 3 mil.Kč nedosahující 6 mil.Kč (stavební práce) ‎"/>
          <xsd:enumeration value="Veřejné zakázky od 250 tis.Kč nedosahující 1 mil.Kč (dodávky, služby), od 250 tis.Kč nedosahující 3 mil.Kč (stavební práce)"/>
          <xsd:enumeration value="Veřejné zakázky od 1 mil.Kč nedosahující 2 mil.Kč (dodávky, služby), od 3 mil.Kč nedosahující 6 mil.Kč (stavební práce)"/>
        </xsd:restriction>
      </xsd:simpleType>
    </xsd:element>
    <xsd:element name="Pozn_x00e1_mka" ma:index="9" nillable="true" ma:displayName="Poznámka" ma:internalName="Pozn_x00e1_mka">
      <xsd:simpleType>
        <xsd:restriction base="dms:Note">
          <xsd:maxLength value="255"/>
        </xsd:restriction>
      </xsd:simpleType>
    </xsd:element>
    <xsd:element name="Vnit_x0159_n_x00ed__x0020_p_x0159_edpis" ma:index="10" nillable="true" ma:displayName="Vnitřní předpis" ma:list="{90dd1e70-125a-4334-99db-a2a6450ed166}" ma:internalName="Vnit_x0159_n_x00ed__x0020_p_x0159_edpis" ma:showField="_x010c__x00ed_slo_x0020_p_x0159_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>
  <documentManagement>
    <Vnit_x0159_n_x00ed__x0020_p_x0159_edpis xmlns="2d632ede-d24e-494b-b407-b19ccbe77e6c" xsi:nil="true"/>
    <Pozn_x00e1_mka xmlns="2d632ede-d24e-494b-b407-b19ccbe77e6c" xsi:nil="true"/>
    <Typ_x0020_formul_x00e1__x0159_e xmlns="2d632ede-d24e-494b-b407-b19ccbe77e6c">Powerpoint prezentace</Typ_x0020_formul_x00e1__x0159_e>
  </documentManagement>
</p:properties>
</file>

<file path=customXml/itemProps1.xml><?xml version="1.0" encoding="utf-8"?>
<ds:datastoreItem xmlns:ds="http://schemas.openxmlformats.org/officeDocument/2006/customXml" ds:itemID="{C663C7D0-DF07-4292-9D5B-CB8DFA45FF2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3DF1A1-F33B-467F-9A83-68D9968C6F0F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82AF0806-E3E8-45AB-A7FA-3940573364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632ede-d24e-494b-b407-b19ccbe77e6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C1567990-4520-46A8-9ABB-B9FDE63E4D1D}">
  <ds:schemaRefs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2d632ede-d24e-494b-b407-b19ccbe77e6c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Technodays</Template>
  <TotalTime>92</TotalTime>
  <Words>65</Words>
  <Application>Microsoft Office PowerPoint</Application>
  <PresentationFormat>Předvádění na obrazovce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Technodays</vt:lpstr>
      <vt:lpstr>Podpora středního školství pro trh práce        14. 5. 2015</vt:lpstr>
      <vt:lpstr>Stipendium pro žáky středních škol</vt:lpstr>
      <vt:lpstr>Modernizace vybavení SŠ</vt:lpstr>
      <vt:lpstr>Meziroční srovnání počtu žáků v denní formě studia SŠ zřizovaných ÚK, dle skupin oborů – kategorie dosaženého vzdělání E, H </vt:lpstr>
      <vt:lpstr>Meziroční srovnání počtu žáků v denní formě studia SŠ zřizovaných ÚK, dle skupin oborů – kategorie dosaženého vzdělání M, L a K</vt:lpstr>
      <vt:lpstr>Dámy a pánové děkuji za pozornost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Podpora středního školství pro trh práce</dc:title>
  <dc:creator>kovar.r</dc:creator>
  <cp:lastModifiedBy>kloubova</cp:lastModifiedBy>
  <cp:revision>10</cp:revision>
  <dcterms:created xsi:type="dcterms:W3CDTF">2015-05-05T05:14:33Z</dcterms:created>
  <dcterms:modified xsi:type="dcterms:W3CDTF">2015-05-07T11:54:21Z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64000.0000000000</vt:lpwstr>
  </property>
  <property fmtid="{D5CDD505-2E9C-101B-9397-08002B2CF9AE}" pid="3" name="Typ formuláře">
    <vt:lpwstr>Powerpoint prezentace</vt:lpwstr>
  </property>
  <property fmtid="{D5CDD505-2E9C-101B-9397-08002B2CF9AE}" pid="4" name="Vnitřní předpis">
    <vt:lpwstr/>
  </property>
  <property fmtid="{D5CDD505-2E9C-101B-9397-08002B2CF9AE}" pid="5" name="Poznámka">
    <vt:lpwstr/>
  </property>
</Properties>
</file>