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6.xml" ContentType="application/vnd.openxmlformats-officedocument.themeOverr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7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8.xml" ContentType="application/vnd.openxmlformats-officedocument.themeOverr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8" r:id="rId2"/>
    <p:sldId id="282" r:id="rId3"/>
    <p:sldId id="280" r:id="rId4"/>
    <p:sldId id="297" r:id="rId5"/>
    <p:sldId id="307" r:id="rId6"/>
    <p:sldId id="298" r:id="rId7"/>
    <p:sldId id="299" r:id="rId8"/>
    <p:sldId id="303" r:id="rId9"/>
    <p:sldId id="308" r:id="rId10"/>
    <p:sldId id="309" r:id="rId11"/>
    <p:sldId id="310" r:id="rId12"/>
    <p:sldId id="311" r:id="rId13"/>
    <p:sldId id="312" r:id="rId14"/>
    <p:sldId id="306" r:id="rId15"/>
    <p:sldId id="305" r:id="rId16"/>
    <p:sldId id="314" r:id="rId17"/>
    <p:sldId id="284" r:id="rId18"/>
    <p:sldId id="286" r:id="rId19"/>
    <p:sldId id="288" r:id="rId20"/>
    <p:sldId id="290" r:id="rId21"/>
    <p:sldId id="289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Ivana\Desktop\TD\Absolventi%20201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a\Desktop\TD\Absolventi%202014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Ivana\Desktop\TD\Absolventi%202014.xlsx" TargetMode="External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a\Desktop\TD\Absolventi%202014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Ivana\Desktop\TD\Absolventi%202014.xlsx" TargetMode="External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a\Desktop\TD\Absolventi%202014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vana\Desktop\TD\Absolventi%202014.xlsx" TargetMode="External"/><Relationship Id="rId1" Type="http://schemas.openxmlformats.org/officeDocument/2006/relationships/themeOverride" Target="../theme/themeOverride6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a\Desktop\TD\Absolventi%202014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vana\Desktop\TD\Absolventi%202014.xlsx" TargetMode="External"/><Relationship Id="rId1" Type="http://schemas.openxmlformats.org/officeDocument/2006/relationships/themeOverride" Target="../theme/themeOverride7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a\Desktop\TD\Absolventi%202014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vana\Desktop\TD\Absolventi%202014.xlsx" TargetMode="External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a\Desktop\TD\Absolventi%202014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a\Desktop\TD\Absolventi%202014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vana\Desktop\TD\Absolventi%202014.xlsx" TargetMode="External"/><Relationship Id="rId1" Type="http://schemas.openxmlformats.org/officeDocument/2006/relationships/themeOverride" Target="../theme/themeOverride9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a\Desktop\TD\Absolventi%20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a\Desktop\TD\Absolventi%202014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Ivana\Desktop\TD\Absolventi%202014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a\Desktop\TD\Absolventi%202014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Ivana\Desktop\TD\Absolventi%202014.xlsx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a\Desktop\TD\Absolventi%202014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vana\Desktop\TD\Absolventi%202014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Podíl</a:t>
            </a:r>
            <a:r>
              <a:rPr lang="en-US"/>
              <a:t> nezaměstnan</a:t>
            </a:r>
            <a:r>
              <a:rPr lang="cs-CZ"/>
              <a:t>ých podle stupně</a:t>
            </a:r>
            <a:r>
              <a:rPr lang="cs-CZ" baseline="0"/>
              <a:t> vzdělání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5426944"/>
        <c:axId val="85429248"/>
        <c:axId val="0"/>
      </c:bar3DChart>
      <c:catAx>
        <c:axId val="854269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85429248"/>
        <c:crosses val="autoZero"/>
        <c:auto val="1"/>
        <c:lblAlgn val="ctr"/>
        <c:lblOffset val="100"/>
        <c:noMultiLvlLbl val="0"/>
      </c:catAx>
      <c:valAx>
        <c:axId val="8542924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85426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Podíl</a:t>
            </a:r>
            <a:r>
              <a:rPr lang="en-US"/>
              <a:t> nezaměstnan</a:t>
            </a:r>
            <a:r>
              <a:rPr lang="cs-CZ"/>
              <a:t>ých podle stupně</a:t>
            </a:r>
            <a:r>
              <a:rPr lang="cs-CZ" baseline="0"/>
              <a:t> vzdělání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579520"/>
        <c:axId val="47581056"/>
        <c:axId val="0"/>
      </c:bar3DChart>
      <c:catAx>
        <c:axId val="475795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47581056"/>
        <c:crosses val="autoZero"/>
        <c:auto val="1"/>
        <c:lblAlgn val="ctr"/>
        <c:lblOffset val="100"/>
        <c:noMultiLvlLbl val="0"/>
      </c:catAx>
      <c:valAx>
        <c:axId val="4758105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7579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sz="1800" b="1" i="0" baseline="0">
                <a:effectLst/>
              </a:rPr>
              <a:t>Podíl nezaměstnaných podle oborů - vyučení + maturitní vysvědčení</a:t>
            </a:r>
            <a:endParaRPr lang="cs-CZ">
              <a:effectLst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Míra nezaměstnanosti podle oborů</c:v>
          </c:tx>
          <c:invertIfNegative val="0"/>
          <c:dLbls>
            <c:dLbl>
              <c:idx val="0"/>
              <c:layout>
                <c:manualLayout>
                  <c:x val="1.26998888888888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699999999999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666666666666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666666666666675E-3"/>
                  <c:y val="-1.851851851851851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699999999999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4666666666666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4666666666666675E-3"/>
                  <c:y val="4.7037037037036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699999999999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82222222222222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4666666666666675E-3"/>
                  <c:y val="2.3518518518518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4.23333333333322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87777777777767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6444444444444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4.23333333333333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(Data!$B$10;Data!$B$11;Data!$B$14;Data!$B$17;Data!$B$18;Data!$B$19;Data!$B$20;Data!$B$26;Data!$B$27;Data!$B$28;Data!$B$30)</c:f>
              <c:strCache>
                <c:ptCount val="11"/>
                <c:pt idx="0">
                  <c:v>Strojírenství a strojírenská výroba</c:v>
                </c:pt>
                <c:pt idx="1">
                  <c:v>Elektrotech., telekom. a výpočet. technika</c:v>
                </c:pt>
                <c:pt idx="2">
                  <c:v>Textilní výroba a oděvnictví</c:v>
                </c:pt>
                <c:pt idx="3">
                  <c:v>Polygrafie, zpr. papíru, filmu, fotografie</c:v>
                </c:pt>
                <c:pt idx="4">
                  <c:v>Stavebnictví, geodezie a kartografie</c:v>
                </c:pt>
                <c:pt idx="5">
                  <c:v>Doprava a spoje</c:v>
                </c:pt>
                <c:pt idx="6">
                  <c:v>Speciální a interdisciplinár. tech. obory</c:v>
                </c:pt>
                <c:pt idx="7">
                  <c:v>Podnikání v oborech, odvětvích</c:v>
                </c:pt>
                <c:pt idx="8">
                  <c:v>Gastronomie, hotelnictví a turismus</c:v>
                </c:pt>
                <c:pt idx="9">
                  <c:v>Obchod</c:v>
                </c:pt>
                <c:pt idx="10">
                  <c:v>Osobní a provozní služby</c:v>
                </c:pt>
              </c:strCache>
            </c:strRef>
          </c:cat>
          <c:val>
            <c:numRef>
              <c:f>(Data!$H$10;Data!$H$11;Data!$H$14;Data!$H$17;Data!$H$18;Data!$H$19;Data!$H$20;Data!$H$26;Data!$H$27;Data!$H$28;Data!$H$30)</c:f>
              <c:numCache>
                <c:formatCode>0.0%</c:formatCode>
                <c:ptCount val="11"/>
                <c:pt idx="0">
                  <c:v>8.5106382978723402E-2</c:v>
                </c:pt>
                <c:pt idx="1">
                  <c:v>9.6385542168674704E-2</c:v>
                </c:pt>
                <c:pt idx="2">
                  <c:v>0.2</c:v>
                </c:pt>
                <c:pt idx="3">
                  <c:v>0.21739130434782608</c:v>
                </c:pt>
                <c:pt idx="4">
                  <c:v>0.33333333333333331</c:v>
                </c:pt>
                <c:pt idx="5">
                  <c:v>0.4</c:v>
                </c:pt>
                <c:pt idx="6">
                  <c:v>0.21052631578947367</c:v>
                </c:pt>
                <c:pt idx="7">
                  <c:v>0.14388489208633093</c:v>
                </c:pt>
                <c:pt idx="8">
                  <c:v>0.31034482758620691</c:v>
                </c:pt>
                <c:pt idx="9">
                  <c:v>0.1388888888888889</c:v>
                </c:pt>
                <c:pt idx="10">
                  <c:v>0.23076923076923078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588480"/>
        <c:axId val="47591424"/>
        <c:axId val="0"/>
      </c:bar3DChart>
      <c:catAx>
        <c:axId val="475884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47591424"/>
        <c:crosses val="autoZero"/>
        <c:auto val="1"/>
        <c:lblAlgn val="ctr"/>
        <c:lblOffset val="100"/>
        <c:noMultiLvlLbl val="0"/>
      </c:catAx>
      <c:valAx>
        <c:axId val="4759142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758848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 b="0" i="0"/>
          </a:pPr>
          <a:endParaRPr lang="cs-CZ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69850"/>
    </a:sp3d>
  </c:sp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Podíl</a:t>
            </a:r>
            <a:r>
              <a:rPr lang="en-US"/>
              <a:t> nezaměstnan</a:t>
            </a:r>
            <a:r>
              <a:rPr lang="cs-CZ"/>
              <a:t>ých podle stupně</a:t>
            </a:r>
            <a:r>
              <a:rPr lang="cs-CZ" baseline="0"/>
              <a:t> vzdělání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600768"/>
        <c:axId val="47602304"/>
        <c:axId val="0"/>
      </c:bar3DChart>
      <c:catAx>
        <c:axId val="476007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47602304"/>
        <c:crosses val="autoZero"/>
        <c:auto val="1"/>
        <c:lblAlgn val="ctr"/>
        <c:lblOffset val="100"/>
        <c:noMultiLvlLbl val="0"/>
      </c:catAx>
      <c:valAx>
        <c:axId val="476023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76007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sz="1800" b="1" i="0" baseline="0">
                <a:effectLst/>
              </a:rPr>
              <a:t>S maturitou bez vyučení- podle oborů</a:t>
            </a:r>
            <a:endParaRPr lang="cs-CZ">
              <a:effectLst/>
            </a:endParaRPr>
          </a:p>
        </c:rich>
      </c:tx>
      <c:layout>
        <c:manualLayout>
          <c:xMode val="edge"/>
          <c:yMode val="edge"/>
          <c:x val="0.29341761308368741"/>
          <c:y val="3.460341624075725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10579816999703"/>
          <c:y val="0.16925663571107588"/>
          <c:w val="0.81103289208335372"/>
          <c:h val="0.4032387863425882"/>
        </c:manualLayout>
      </c:layout>
      <c:bar3DChart>
        <c:barDir val="col"/>
        <c:grouping val="clustered"/>
        <c:varyColors val="0"/>
        <c:ser>
          <c:idx val="0"/>
          <c:order val="0"/>
          <c:tx>
            <c:v>Počet absolventů</c:v>
          </c:tx>
          <c:invertIfNegative val="0"/>
          <c:dLbls>
            <c:dLbl>
              <c:idx val="0"/>
              <c:layout>
                <c:manualLayout>
                  <c:x val="1.26998888888888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699999999999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666666666666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666666666666675E-3"/>
                  <c:y val="-1.851851851851851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699999999999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4666666666666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4666666666666675E-3"/>
                  <c:y val="4.7037037037036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699999999999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82222222222222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4666666666666675E-3"/>
                  <c:y val="2.3518518518518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4.23333333333322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87777777777767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6444444444444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4.23333333333333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Data!$B$42:$B$58</c:f>
              <c:strCache>
                <c:ptCount val="17"/>
                <c:pt idx="0">
                  <c:v>Ekologie a ochrana životního prostředí</c:v>
                </c:pt>
                <c:pt idx="1">
                  <c:v>Informační technologie</c:v>
                </c:pt>
                <c:pt idx="2">
                  <c:v>Strojírenství a strojírenská výroba</c:v>
                </c:pt>
                <c:pt idx="3">
                  <c:v>Elektrotech., telekom. a výpočet. technika</c:v>
                </c:pt>
                <c:pt idx="4">
                  <c:v>Technická chemie a chemie silikátů</c:v>
                </c:pt>
                <c:pt idx="5">
                  <c:v>Polygrafie, zpr. papíru, filmu, fotografie</c:v>
                </c:pt>
                <c:pt idx="6">
                  <c:v>Stavebnictví, geodezie a kartografie</c:v>
                </c:pt>
                <c:pt idx="7">
                  <c:v>Doprava a spoje</c:v>
                </c:pt>
                <c:pt idx="8">
                  <c:v>Speciální a interdisciplinár. tech. obory</c:v>
                </c:pt>
                <c:pt idx="9">
                  <c:v>Zemědělství a lesnictví</c:v>
                </c:pt>
                <c:pt idx="10">
                  <c:v>Zdravotnictví</c:v>
                </c:pt>
                <c:pt idx="11">
                  <c:v>Ekonomika a administrativa</c:v>
                </c:pt>
                <c:pt idx="12">
                  <c:v>Gastronomie, hotelnictví a turismus</c:v>
                </c:pt>
                <c:pt idx="13">
                  <c:v>Právo, právní a veřejnoprávní činnost</c:v>
                </c:pt>
                <c:pt idx="14">
                  <c:v>Pedagogika, učitelství a sociální péče</c:v>
                </c:pt>
                <c:pt idx="15">
                  <c:v>Obecně odborná příprava</c:v>
                </c:pt>
                <c:pt idx="16">
                  <c:v>Umění a užité umění</c:v>
                </c:pt>
              </c:strCache>
            </c:strRef>
          </c:cat>
          <c:val>
            <c:numRef>
              <c:f>Data!$C$42:$C$58</c:f>
              <c:numCache>
                <c:formatCode>General</c:formatCode>
                <c:ptCount val="17"/>
                <c:pt idx="0">
                  <c:v>29</c:v>
                </c:pt>
                <c:pt idx="1">
                  <c:v>156</c:v>
                </c:pt>
                <c:pt idx="2">
                  <c:v>211</c:v>
                </c:pt>
                <c:pt idx="3">
                  <c:v>164</c:v>
                </c:pt>
                <c:pt idx="4">
                  <c:v>24</c:v>
                </c:pt>
                <c:pt idx="5">
                  <c:v>48</c:v>
                </c:pt>
                <c:pt idx="6">
                  <c:v>146</c:v>
                </c:pt>
                <c:pt idx="7">
                  <c:v>76</c:v>
                </c:pt>
                <c:pt idx="8">
                  <c:v>24</c:v>
                </c:pt>
                <c:pt idx="9">
                  <c:v>90</c:v>
                </c:pt>
                <c:pt idx="10">
                  <c:v>161</c:v>
                </c:pt>
                <c:pt idx="11">
                  <c:v>712</c:v>
                </c:pt>
                <c:pt idx="12">
                  <c:v>236</c:v>
                </c:pt>
                <c:pt idx="13">
                  <c:v>182</c:v>
                </c:pt>
                <c:pt idx="14">
                  <c:v>194</c:v>
                </c:pt>
                <c:pt idx="15">
                  <c:v>336</c:v>
                </c:pt>
                <c:pt idx="16">
                  <c:v>20</c:v>
                </c:pt>
              </c:numCache>
            </c:numRef>
          </c:val>
        </c:ser>
        <c:ser>
          <c:idx val="1"/>
          <c:order val="1"/>
          <c:tx>
            <c:v>Z toho nezaměstnaných</c:v>
          </c:tx>
          <c:invertIfNegative val="0"/>
          <c:dLbls>
            <c:dLbl>
              <c:idx val="0"/>
              <c:layout>
                <c:manualLayout>
                  <c:x val="1.5522222222222222E-2"/>
                  <c:y val="-1.6462962962962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288888888888888E-2"/>
                  <c:y val="-2.3518518518518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2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7000000000000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288888888888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0555555555555554E-3"/>
                  <c:y val="-2.3518518518518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6444444444444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6444444444444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23333333333333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8777777777777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8.4666666666665634E-3"/>
                  <c:y val="2.3518518518518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7.05555555555555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8.4666666666666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2.822222222222118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Data!$B$42:$B$58</c:f>
              <c:strCache>
                <c:ptCount val="17"/>
                <c:pt idx="0">
                  <c:v>Ekologie a ochrana životního prostředí</c:v>
                </c:pt>
                <c:pt idx="1">
                  <c:v>Informační technologie</c:v>
                </c:pt>
                <c:pt idx="2">
                  <c:v>Strojírenství a strojírenská výroba</c:v>
                </c:pt>
                <c:pt idx="3">
                  <c:v>Elektrotech., telekom. a výpočet. technika</c:v>
                </c:pt>
                <c:pt idx="4">
                  <c:v>Technická chemie a chemie silikátů</c:v>
                </c:pt>
                <c:pt idx="5">
                  <c:v>Polygrafie, zpr. papíru, filmu, fotografie</c:v>
                </c:pt>
                <c:pt idx="6">
                  <c:v>Stavebnictví, geodezie a kartografie</c:v>
                </c:pt>
                <c:pt idx="7">
                  <c:v>Doprava a spoje</c:v>
                </c:pt>
                <c:pt idx="8">
                  <c:v>Speciální a interdisciplinár. tech. obory</c:v>
                </c:pt>
                <c:pt idx="9">
                  <c:v>Zemědělství a lesnictví</c:v>
                </c:pt>
                <c:pt idx="10">
                  <c:v>Zdravotnictví</c:v>
                </c:pt>
                <c:pt idx="11">
                  <c:v>Ekonomika a administrativa</c:v>
                </c:pt>
                <c:pt idx="12">
                  <c:v>Gastronomie, hotelnictví a turismus</c:v>
                </c:pt>
                <c:pt idx="13">
                  <c:v>Právo, právní a veřejnoprávní činnost</c:v>
                </c:pt>
                <c:pt idx="14">
                  <c:v>Pedagogika, učitelství a sociální péče</c:v>
                </c:pt>
                <c:pt idx="15">
                  <c:v>Obecně odborná příprava</c:v>
                </c:pt>
                <c:pt idx="16">
                  <c:v>Umění a užité umění</c:v>
                </c:pt>
              </c:strCache>
            </c:strRef>
          </c:cat>
          <c:val>
            <c:numRef>
              <c:f>Data!$D$42:$D$58</c:f>
              <c:numCache>
                <c:formatCode>General</c:formatCode>
                <c:ptCount val="17"/>
                <c:pt idx="0">
                  <c:v>7</c:v>
                </c:pt>
                <c:pt idx="1">
                  <c:v>28</c:v>
                </c:pt>
                <c:pt idx="2">
                  <c:v>16</c:v>
                </c:pt>
                <c:pt idx="3">
                  <c:v>20</c:v>
                </c:pt>
                <c:pt idx="4">
                  <c:v>1</c:v>
                </c:pt>
                <c:pt idx="5">
                  <c:v>8</c:v>
                </c:pt>
                <c:pt idx="6">
                  <c:v>19</c:v>
                </c:pt>
                <c:pt idx="7">
                  <c:v>12</c:v>
                </c:pt>
                <c:pt idx="8">
                  <c:v>2</c:v>
                </c:pt>
                <c:pt idx="9">
                  <c:v>15</c:v>
                </c:pt>
                <c:pt idx="10">
                  <c:v>23</c:v>
                </c:pt>
                <c:pt idx="11">
                  <c:v>118</c:v>
                </c:pt>
                <c:pt idx="12">
                  <c:v>46</c:v>
                </c:pt>
                <c:pt idx="13">
                  <c:v>27</c:v>
                </c:pt>
                <c:pt idx="14">
                  <c:v>19</c:v>
                </c:pt>
                <c:pt idx="15">
                  <c:v>24</c:v>
                </c:pt>
                <c:pt idx="16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616384"/>
        <c:axId val="47617920"/>
        <c:axId val="0"/>
      </c:bar3DChart>
      <c:catAx>
        <c:axId val="476163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47617920"/>
        <c:crosses val="autoZero"/>
        <c:auto val="1"/>
        <c:lblAlgn val="ctr"/>
        <c:lblOffset val="100"/>
        <c:noMultiLvlLbl val="0"/>
      </c:catAx>
      <c:valAx>
        <c:axId val="47617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6163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9821448714586285"/>
          <c:y val="0.11116357198337713"/>
          <c:w val="0.4035710257082743"/>
          <c:h val="6.7979754082200819E-2"/>
        </c:manualLayout>
      </c:layout>
      <c:overlay val="0"/>
      <c:txPr>
        <a:bodyPr/>
        <a:lstStyle/>
        <a:p>
          <a:pPr>
            <a:defRPr sz="1200" b="0" i="0"/>
          </a:pPr>
          <a:endParaRPr lang="cs-CZ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69850"/>
    </a:sp3d>
  </c:sp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Podíl</a:t>
            </a:r>
            <a:r>
              <a:rPr lang="en-US"/>
              <a:t> nezaměstnan</a:t>
            </a:r>
            <a:r>
              <a:rPr lang="cs-CZ"/>
              <a:t>ých podle stupně</a:t>
            </a:r>
            <a:r>
              <a:rPr lang="cs-CZ" baseline="0"/>
              <a:t> vzdělání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631360"/>
        <c:axId val="47637248"/>
        <c:axId val="0"/>
      </c:bar3DChart>
      <c:catAx>
        <c:axId val="476313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47637248"/>
        <c:crosses val="autoZero"/>
        <c:auto val="1"/>
        <c:lblAlgn val="ctr"/>
        <c:lblOffset val="100"/>
        <c:noMultiLvlLbl val="0"/>
      </c:catAx>
      <c:valAx>
        <c:axId val="4763724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7631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sz="1800" b="1" i="0" baseline="0">
                <a:effectLst/>
              </a:rPr>
              <a:t>Podíl nezaměstnaných podle oborů - MV bez vyučení</a:t>
            </a:r>
          </a:p>
          <a:p>
            <a:pPr>
              <a:defRPr/>
            </a:pPr>
            <a:endParaRPr lang="cs-CZ">
              <a:effectLst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355752687330783"/>
          <c:y val="0.23592990647930481"/>
          <c:w val="0.79558116338004292"/>
          <c:h val="0.37196706797936485"/>
        </c:manualLayout>
      </c:layout>
      <c:bar3DChart>
        <c:barDir val="col"/>
        <c:grouping val="clustered"/>
        <c:varyColors val="0"/>
        <c:ser>
          <c:idx val="0"/>
          <c:order val="0"/>
          <c:tx>
            <c:v>Míra nezaměstnanosti podle oborů</c:v>
          </c:tx>
          <c:invertIfNegative val="0"/>
          <c:dLbls>
            <c:dLbl>
              <c:idx val="0"/>
              <c:layout>
                <c:manualLayout>
                  <c:x val="1.26998888888888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699999999999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666666666666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666666666666675E-3"/>
                  <c:y val="-1.851851851851851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699999999999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4666666666666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4666666666666675E-3"/>
                  <c:y val="4.7037037037036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699999999999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82222222222222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4666666666666675E-3"/>
                  <c:y val="2.3518518518518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4.23333333333322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87777777777767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6444444444444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4.23333333333333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Data!$B$42:$B$58</c:f>
              <c:strCache>
                <c:ptCount val="17"/>
                <c:pt idx="0">
                  <c:v>Ekologie a ochrana životního prostředí</c:v>
                </c:pt>
                <c:pt idx="1">
                  <c:v>Informační technologie</c:v>
                </c:pt>
                <c:pt idx="2">
                  <c:v>Strojírenství a strojírenská výroba</c:v>
                </c:pt>
                <c:pt idx="3">
                  <c:v>Elektrotech., telekom. a výpočet. technika</c:v>
                </c:pt>
                <c:pt idx="4">
                  <c:v>Technická chemie a chemie silikátů</c:v>
                </c:pt>
                <c:pt idx="5">
                  <c:v>Polygrafie, zpr. papíru, filmu, fotografie</c:v>
                </c:pt>
                <c:pt idx="6">
                  <c:v>Stavebnictví, geodezie a kartografie</c:v>
                </c:pt>
                <c:pt idx="7">
                  <c:v>Doprava a spoje</c:v>
                </c:pt>
                <c:pt idx="8">
                  <c:v>Speciální a interdisciplinár. tech. obory</c:v>
                </c:pt>
                <c:pt idx="9">
                  <c:v>Zemědělství a lesnictví</c:v>
                </c:pt>
                <c:pt idx="10">
                  <c:v>Zdravotnictví</c:v>
                </c:pt>
                <c:pt idx="11">
                  <c:v>Ekonomika a administrativa</c:v>
                </c:pt>
                <c:pt idx="12">
                  <c:v>Gastronomie, hotelnictví a turismus</c:v>
                </c:pt>
                <c:pt idx="13">
                  <c:v>Právo, právní a veřejnoprávní činnost</c:v>
                </c:pt>
                <c:pt idx="14">
                  <c:v>Pedagogika, učitelství a sociální péče</c:v>
                </c:pt>
                <c:pt idx="15">
                  <c:v>Obecně odborná příprava</c:v>
                </c:pt>
                <c:pt idx="16">
                  <c:v>Umění a užité umění</c:v>
                </c:pt>
              </c:strCache>
            </c:strRef>
          </c:cat>
          <c:val>
            <c:numRef>
              <c:f>Data!$E$42:$E$58</c:f>
              <c:numCache>
                <c:formatCode>0.0%</c:formatCode>
                <c:ptCount val="17"/>
                <c:pt idx="0">
                  <c:v>0.2413793103448276</c:v>
                </c:pt>
                <c:pt idx="1">
                  <c:v>0.17948717948717949</c:v>
                </c:pt>
                <c:pt idx="2">
                  <c:v>7.582938388625593E-2</c:v>
                </c:pt>
                <c:pt idx="3">
                  <c:v>0.12195121951219512</c:v>
                </c:pt>
                <c:pt idx="4">
                  <c:v>4.1666666666666664E-2</c:v>
                </c:pt>
                <c:pt idx="5">
                  <c:v>0.16666666666666666</c:v>
                </c:pt>
                <c:pt idx="6">
                  <c:v>0.13013698630136986</c:v>
                </c:pt>
                <c:pt idx="7">
                  <c:v>0.15789473684210525</c:v>
                </c:pt>
                <c:pt idx="8">
                  <c:v>8.3333333333333329E-2</c:v>
                </c:pt>
                <c:pt idx="9">
                  <c:v>0.16666666666666666</c:v>
                </c:pt>
                <c:pt idx="10">
                  <c:v>0.14285714285714285</c:v>
                </c:pt>
                <c:pt idx="11">
                  <c:v>0.16573033707865167</c:v>
                </c:pt>
                <c:pt idx="12">
                  <c:v>0.19491525423728814</c:v>
                </c:pt>
                <c:pt idx="13">
                  <c:v>0.14835164835164835</c:v>
                </c:pt>
                <c:pt idx="14">
                  <c:v>9.7938144329896906E-2</c:v>
                </c:pt>
                <c:pt idx="15">
                  <c:v>7.1428571428571425E-2</c:v>
                </c:pt>
                <c:pt idx="16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5675264"/>
        <c:axId val="65677952"/>
        <c:axId val="0"/>
      </c:bar3DChart>
      <c:catAx>
        <c:axId val="656752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65677952"/>
        <c:crosses val="autoZero"/>
        <c:auto val="1"/>
        <c:lblAlgn val="ctr"/>
        <c:lblOffset val="100"/>
        <c:noMultiLvlLbl val="0"/>
      </c:catAx>
      <c:valAx>
        <c:axId val="6567795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567526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 b="0" i="0"/>
          </a:pPr>
          <a:endParaRPr lang="cs-CZ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69850"/>
    </a:sp3d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Podíl</a:t>
            </a:r>
            <a:r>
              <a:rPr lang="en-US"/>
              <a:t> nezaměstnan</a:t>
            </a:r>
            <a:r>
              <a:rPr lang="cs-CZ"/>
              <a:t>ých podle stupně</a:t>
            </a:r>
            <a:r>
              <a:rPr lang="cs-CZ" baseline="0"/>
              <a:t> vzdělání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5721088"/>
        <c:axId val="65722624"/>
        <c:axId val="0"/>
      </c:bar3DChart>
      <c:catAx>
        <c:axId val="657210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65722624"/>
        <c:crosses val="autoZero"/>
        <c:auto val="1"/>
        <c:lblAlgn val="ctr"/>
        <c:lblOffset val="100"/>
        <c:noMultiLvlLbl val="0"/>
      </c:catAx>
      <c:valAx>
        <c:axId val="6572262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5721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Vyšší</a:t>
            </a:r>
            <a:r>
              <a:rPr lang="cs-CZ" baseline="0"/>
              <a:t> odborné vzdělání</a:t>
            </a:r>
            <a:endParaRPr lang="cs-CZ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56455555555555"/>
          <c:y val="0.14694037037037036"/>
          <c:w val="0.82104366666666662"/>
          <c:h val="0.43216833333333332"/>
        </c:manualLayout>
      </c:layout>
      <c:bar3DChart>
        <c:barDir val="col"/>
        <c:grouping val="clustered"/>
        <c:varyColors val="0"/>
        <c:ser>
          <c:idx val="0"/>
          <c:order val="0"/>
          <c:tx>
            <c:v>Počet absolventů</c:v>
          </c:tx>
          <c:invertIfNegative val="0"/>
          <c:dLbls>
            <c:dLbl>
              <c:idx val="0"/>
              <c:layout>
                <c:manualLayout>
                  <c:x val="1.26998888888888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699999999999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666666666666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666666666666675E-3"/>
                  <c:y val="-1.851851851851851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699999999999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4666666666666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4666666666666675E-3"/>
                  <c:y val="4.7037037037036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699999999999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82222222222222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4666666666666675E-3"/>
                  <c:y val="2.3518518518518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4.23333333333322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87777777777767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6444444444444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4.23333333333333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(Data!$B$11;Data!$B$18;Data!$B$23;Data!$B$25;Data!$B$26;Data!$B$29;Data!$B$32;Data!$B$34)</c:f>
              <c:strCache>
                <c:ptCount val="8"/>
                <c:pt idx="0">
                  <c:v>Elektrotech., telekom. a výpočet. technika</c:v>
                </c:pt>
                <c:pt idx="1">
                  <c:v>Stavebnictví, geodezie a kartografie</c:v>
                </c:pt>
                <c:pt idx="2">
                  <c:v>Zdravotnictví</c:v>
                </c:pt>
                <c:pt idx="3">
                  <c:v>Ekonomika a administrativa</c:v>
                </c:pt>
                <c:pt idx="4">
                  <c:v>Podnikání v oborech, odvětvích</c:v>
                </c:pt>
                <c:pt idx="5">
                  <c:v>Právo, právní a veřejnoprávní činnost</c:v>
                </c:pt>
                <c:pt idx="6">
                  <c:v>Pedagogika, učitelství a sociální péče</c:v>
                </c:pt>
                <c:pt idx="7">
                  <c:v>Umění a užité umění</c:v>
                </c:pt>
              </c:strCache>
            </c:strRef>
          </c:cat>
          <c:val>
            <c:numRef>
              <c:f>(Data!$L$11;Data!$L$18;Data!$L$23;Data!$L$25;Data!$L$26;Data!$L$29;Data!$L$32;Data!$L$34)</c:f>
              <c:numCache>
                <c:formatCode>General</c:formatCode>
                <c:ptCount val="8"/>
                <c:pt idx="0">
                  <c:v>6</c:v>
                </c:pt>
                <c:pt idx="1">
                  <c:v>10</c:v>
                </c:pt>
                <c:pt idx="2">
                  <c:v>89</c:v>
                </c:pt>
                <c:pt idx="3">
                  <c:v>50</c:v>
                </c:pt>
                <c:pt idx="4">
                  <c:v>49</c:v>
                </c:pt>
                <c:pt idx="5">
                  <c:v>45</c:v>
                </c:pt>
                <c:pt idx="6">
                  <c:v>43</c:v>
                </c:pt>
                <c:pt idx="7">
                  <c:v>34</c:v>
                </c:pt>
              </c:numCache>
            </c:numRef>
          </c:val>
        </c:ser>
        <c:ser>
          <c:idx val="1"/>
          <c:order val="1"/>
          <c:tx>
            <c:v>Z toho nezaměstnaných</c:v>
          </c:tx>
          <c:invertIfNegative val="0"/>
          <c:dLbls>
            <c:dLbl>
              <c:idx val="0"/>
              <c:layout>
                <c:manualLayout>
                  <c:x val="1.5522222222222222E-2"/>
                  <c:y val="-1.6462962962962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288888888888888E-2"/>
                  <c:y val="-2.3518518518518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2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7000000000000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288888888888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0555555555555554E-3"/>
                  <c:y val="-2.3518518518518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6444444444444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6444444444444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23333333333333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8777777777777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8.4666666666665634E-3"/>
                  <c:y val="2.3518518518518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7.05555555555555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8.4666666666666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2.822222222222118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(Data!$B$11;Data!$B$18;Data!$B$23;Data!$B$25;Data!$B$26;Data!$B$29;Data!$B$32;Data!$B$34)</c:f>
              <c:strCache>
                <c:ptCount val="8"/>
                <c:pt idx="0">
                  <c:v>Elektrotech., telekom. a výpočet. technika</c:v>
                </c:pt>
                <c:pt idx="1">
                  <c:v>Stavebnictví, geodezie a kartografie</c:v>
                </c:pt>
                <c:pt idx="2">
                  <c:v>Zdravotnictví</c:v>
                </c:pt>
                <c:pt idx="3">
                  <c:v>Ekonomika a administrativa</c:v>
                </c:pt>
                <c:pt idx="4">
                  <c:v>Podnikání v oborech, odvětvích</c:v>
                </c:pt>
                <c:pt idx="5">
                  <c:v>Právo, právní a veřejnoprávní činnost</c:v>
                </c:pt>
                <c:pt idx="6">
                  <c:v>Pedagogika, učitelství a sociální péče</c:v>
                </c:pt>
                <c:pt idx="7">
                  <c:v>Umění a užité umění</c:v>
                </c:pt>
              </c:strCache>
            </c:strRef>
          </c:cat>
          <c:val>
            <c:numRef>
              <c:f>(Data!$M$11;Data!$M$18;Data!$M$23;Data!$M$25;Data!$M$26;Data!$M$29;Data!$M$32;Data!$M$34)</c:f>
              <c:numCache>
                <c:formatCode>General</c:formatCode>
                <c:ptCount val="8"/>
                <c:pt idx="2">
                  <c:v>4</c:v>
                </c:pt>
                <c:pt idx="3">
                  <c:v>6</c:v>
                </c:pt>
                <c:pt idx="4">
                  <c:v>4</c:v>
                </c:pt>
                <c:pt idx="5">
                  <c:v>9</c:v>
                </c:pt>
                <c:pt idx="6">
                  <c:v>3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5870848"/>
        <c:axId val="65876736"/>
        <c:axId val="0"/>
      </c:bar3DChart>
      <c:catAx>
        <c:axId val="658708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65876736"/>
        <c:crosses val="autoZero"/>
        <c:auto val="1"/>
        <c:lblAlgn val="ctr"/>
        <c:lblOffset val="100"/>
        <c:noMultiLvlLbl val="0"/>
      </c:catAx>
      <c:valAx>
        <c:axId val="65876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87084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 b="0" i="0"/>
          </a:pPr>
          <a:endParaRPr lang="cs-CZ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69850"/>
    </a:sp3d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Podíl</a:t>
            </a:r>
            <a:r>
              <a:rPr lang="en-US"/>
              <a:t> nezaměstnan</a:t>
            </a:r>
            <a:r>
              <a:rPr lang="cs-CZ"/>
              <a:t>ých podle stupně</a:t>
            </a:r>
            <a:r>
              <a:rPr lang="cs-CZ" baseline="0"/>
              <a:t> vzdělání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5914752"/>
        <c:axId val="65916288"/>
        <c:axId val="0"/>
      </c:bar3DChart>
      <c:catAx>
        <c:axId val="659147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65916288"/>
        <c:crosses val="autoZero"/>
        <c:auto val="1"/>
        <c:lblAlgn val="ctr"/>
        <c:lblOffset val="100"/>
        <c:noMultiLvlLbl val="0"/>
      </c:catAx>
      <c:valAx>
        <c:axId val="6591628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5914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sz="1800" b="1" i="0" baseline="0">
                <a:effectLst/>
              </a:rPr>
              <a:t>Podíl nezaměstnaných podle oborů - vyšší odborné</a:t>
            </a:r>
            <a:endParaRPr lang="cs-CZ">
              <a:effectLst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Míra nezaměstnanosti podle oborů</c:v>
          </c:tx>
          <c:invertIfNegative val="0"/>
          <c:dLbls>
            <c:dLbl>
              <c:idx val="0"/>
              <c:layout>
                <c:manualLayout>
                  <c:x val="1.26998888888888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699999999999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666666666666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666666666666675E-3"/>
                  <c:y val="-1.851851851851851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699999999999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4666666666666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4666666666666675E-3"/>
                  <c:y val="4.7037037037036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699999999999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82222222222222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4666666666666675E-3"/>
                  <c:y val="2.3518518518518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4.23333333333322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87777777777767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6444444444444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4.23333333333333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(Data!$B$11;Data!$B$18;Data!$B$23;Data!$B$25;Data!$B$26;Data!$B$29;Data!$B$32;Data!$B$34)</c:f>
              <c:strCache>
                <c:ptCount val="8"/>
                <c:pt idx="0">
                  <c:v>Elektrotech., telekom. a výpočet. technika</c:v>
                </c:pt>
                <c:pt idx="1">
                  <c:v>Stavebnictví, geodezie a kartografie</c:v>
                </c:pt>
                <c:pt idx="2">
                  <c:v>Zdravotnictví</c:v>
                </c:pt>
                <c:pt idx="3">
                  <c:v>Ekonomika a administrativa</c:v>
                </c:pt>
                <c:pt idx="4">
                  <c:v>Podnikání v oborech, odvětvích</c:v>
                </c:pt>
                <c:pt idx="5">
                  <c:v>Právo, právní a veřejnoprávní činnost</c:v>
                </c:pt>
                <c:pt idx="6">
                  <c:v>Pedagogika, učitelství a sociální péče</c:v>
                </c:pt>
                <c:pt idx="7">
                  <c:v>Umění a užité umění</c:v>
                </c:pt>
              </c:strCache>
            </c:strRef>
          </c:cat>
          <c:val>
            <c:numRef>
              <c:f>(Data!$N$11;Data!$N$18;Data!$N$23;Data!$N$25;Data!$N$26;Data!$N$29;Data!$N$32;Data!$N$34)</c:f>
              <c:numCache>
                <c:formatCode>0.0%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4.49438202247191E-2</c:v>
                </c:pt>
                <c:pt idx="3">
                  <c:v>0.12</c:v>
                </c:pt>
                <c:pt idx="4">
                  <c:v>8.1632653061224483E-2</c:v>
                </c:pt>
                <c:pt idx="5">
                  <c:v>0.2</c:v>
                </c:pt>
                <c:pt idx="6">
                  <c:v>6.9767441860465115E-2</c:v>
                </c:pt>
                <c:pt idx="7">
                  <c:v>0.11764705882352941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000192"/>
        <c:axId val="43001728"/>
        <c:axId val="0"/>
      </c:bar3DChart>
      <c:catAx>
        <c:axId val="430001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43001728"/>
        <c:crosses val="autoZero"/>
        <c:auto val="1"/>
        <c:lblAlgn val="ctr"/>
        <c:lblOffset val="100"/>
        <c:noMultiLvlLbl val="0"/>
      </c:catAx>
      <c:valAx>
        <c:axId val="430017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300019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 b="0" i="0"/>
          </a:pPr>
          <a:endParaRPr lang="cs-CZ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69850"/>
    </a:sp3d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Přehled o počtech absolventů podle stupně vzdělání - z toho nezaměstnaných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Celkem!$C$38</c:f>
              <c:strCache>
                <c:ptCount val="1"/>
                <c:pt idx="0">
                  <c:v>Počet absolventů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988888888888889E-2"/>
                  <c:y val="-1.6462962962962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33333333333335E-2"/>
                  <c:y val="-1.411111111111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399999999999999E-2"/>
                  <c:y val="-1.8814814814814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522222222222222E-2"/>
                  <c:y val="-1.411129629629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577777777777776E-2"/>
                  <c:y val="-1.411111111111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Celkem!$B$39:$B$43</c:f>
              <c:strCache>
                <c:ptCount val="5"/>
                <c:pt idx="0">
                  <c:v>Střední vzdělání s výučním listem - E,H</c:v>
                </c:pt>
                <c:pt idx="1">
                  <c:v>Střední odborné vzdělání s MZ a odborným výcvikem L/O, nástavbové vzdělání - L/5</c:v>
                </c:pt>
                <c:pt idx="2">
                  <c:v>Střední odborné vzdělání s maturitní zkouškou - M</c:v>
                </c:pt>
                <c:pt idx="3">
                  <c:v>Vyšší odborné vzdělání - N</c:v>
                </c:pt>
                <c:pt idx="4">
                  <c:v>Gymnaziální vzdělání - K</c:v>
                </c:pt>
              </c:strCache>
            </c:strRef>
          </c:cat>
          <c:val>
            <c:numRef>
              <c:f>Celkem!$C$39:$C$43</c:f>
              <c:numCache>
                <c:formatCode>General</c:formatCode>
                <c:ptCount val="5"/>
                <c:pt idx="0">
                  <c:v>2068</c:v>
                </c:pt>
                <c:pt idx="1">
                  <c:v>441</c:v>
                </c:pt>
                <c:pt idx="2">
                  <c:v>2804</c:v>
                </c:pt>
                <c:pt idx="3">
                  <c:v>326</c:v>
                </c:pt>
                <c:pt idx="4">
                  <c:v>1370</c:v>
                </c:pt>
              </c:numCache>
            </c:numRef>
          </c:val>
        </c:ser>
        <c:ser>
          <c:idx val="1"/>
          <c:order val="1"/>
          <c:tx>
            <c:strRef>
              <c:f>Celkem!$D$38</c:f>
              <c:strCache>
                <c:ptCount val="1"/>
                <c:pt idx="0">
                  <c:v>Z toho nezaměstnaní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522222222222222E-2"/>
                  <c:y val="-1.6462962962962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522222222222222E-2"/>
                  <c:y val="-1.6462962962962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33333333333335E-2"/>
                  <c:y val="-1.411111111111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699999999999999E-2"/>
                  <c:y val="-1.6462962962962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522222222222326E-2"/>
                  <c:y val="-1.411111111111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Celkem!$B$39:$B$43</c:f>
              <c:strCache>
                <c:ptCount val="5"/>
                <c:pt idx="0">
                  <c:v>Střední vzdělání s výučním listem - E,H</c:v>
                </c:pt>
                <c:pt idx="1">
                  <c:v>Střední odborné vzdělání s MZ a odborným výcvikem L/O, nástavbové vzdělání - L/5</c:v>
                </c:pt>
                <c:pt idx="2">
                  <c:v>Střední odborné vzdělání s maturitní zkouškou - M</c:v>
                </c:pt>
                <c:pt idx="3">
                  <c:v>Vyšší odborné vzdělání - N</c:v>
                </c:pt>
                <c:pt idx="4">
                  <c:v>Gymnaziální vzdělání - K</c:v>
                </c:pt>
              </c:strCache>
            </c:strRef>
          </c:cat>
          <c:val>
            <c:numRef>
              <c:f>Celkem!$D$39:$D$43</c:f>
              <c:numCache>
                <c:formatCode>General</c:formatCode>
                <c:ptCount val="5"/>
                <c:pt idx="0">
                  <c:v>499</c:v>
                </c:pt>
                <c:pt idx="1">
                  <c:v>71</c:v>
                </c:pt>
                <c:pt idx="2">
                  <c:v>389</c:v>
                </c:pt>
                <c:pt idx="3">
                  <c:v>30</c:v>
                </c:pt>
                <c:pt idx="4">
                  <c:v>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8889728"/>
        <c:axId val="98891648"/>
        <c:axId val="0"/>
      </c:bar3DChart>
      <c:catAx>
        <c:axId val="988897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98891648"/>
        <c:crosses val="autoZero"/>
        <c:auto val="1"/>
        <c:lblAlgn val="ctr"/>
        <c:lblOffset val="100"/>
        <c:noMultiLvlLbl val="0"/>
      </c:catAx>
      <c:valAx>
        <c:axId val="98891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88897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9696111111111112"/>
          <c:y val="0.16108991611288029"/>
          <c:w val="0.4201887777777778"/>
          <c:h val="4.829005451436523E-2"/>
        </c:manualLayout>
      </c:layout>
      <c:overlay val="0"/>
      <c:txPr>
        <a:bodyPr/>
        <a:lstStyle/>
        <a:p>
          <a:pPr>
            <a:defRPr sz="1400" b="0" i="0"/>
          </a:pPr>
          <a:endParaRPr lang="cs-CZ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69850"/>
    </a:sp3d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Podíl</a:t>
            </a:r>
            <a:r>
              <a:rPr lang="en-US"/>
              <a:t> nezaměstnan</a:t>
            </a:r>
            <a:r>
              <a:rPr lang="cs-CZ"/>
              <a:t>ých podle stupně</a:t>
            </a:r>
            <a:r>
              <a:rPr lang="cs-CZ" baseline="0"/>
              <a:t> vzdělání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111936"/>
        <c:axId val="45138304"/>
        <c:axId val="0"/>
      </c:bar3DChart>
      <c:catAx>
        <c:axId val="451119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45138304"/>
        <c:crosses val="autoZero"/>
        <c:auto val="1"/>
        <c:lblAlgn val="ctr"/>
        <c:lblOffset val="100"/>
        <c:noMultiLvlLbl val="0"/>
      </c:catAx>
      <c:valAx>
        <c:axId val="451383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5111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Porovnání</a:t>
            </a:r>
            <a:r>
              <a:rPr lang="cs-CZ" baseline="0"/>
              <a:t> podílu nezaměstnaných podle stupně vzdělání</a:t>
            </a:r>
            <a:endParaRPr lang="cs-CZ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'[Absolventi 2014.xlsx]Usti'!$B$39</c:f>
              <c:strCache>
                <c:ptCount val="1"/>
                <c:pt idx="0">
                  <c:v>Celá ČR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8776666666666665E-3"/>
                  <c:y val="-2.3518518518518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699999999999999E-2"/>
                  <c:y val="-1.8814814814814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666666666666675E-3"/>
                  <c:y val="-2.1166666666666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522222222222326E-2"/>
                  <c:y val="-2.1166851851851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699999999999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4666666666666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4666666666666675E-3"/>
                  <c:y val="4.7037037037036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699999999999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82222222222222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4666666666666675E-3"/>
                  <c:y val="2.3518518518518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4.23333333333322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87777777777767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6444444444444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4.23333333333333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'[Absolventi 2014.xlsx]Usti'!$C$38:$F$38</c:f>
              <c:strCache>
                <c:ptCount val="4"/>
                <c:pt idx="0">
                  <c:v>Střední vzdělání s výučním listem - E,H</c:v>
                </c:pt>
                <c:pt idx="1">
                  <c:v>Střední odborné vzdělání s MZ a odborným výcvikem - L/0; Nástavbové vzdělání - L/5</c:v>
                </c:pt>
                <c:pt idx="2">
                  <c:v>Střední odborné vzdělání s maturitní zkouškou M</c:v>
                </c:pt>
                <c:pt idx="3">
                  <c:v>Vyšší odborné vzdělání - N</c:v>
                </c:pt>
              </c:strCache>
            </c:strRef>
          </c:cat>
          <c:val>
            <c:numRef>
              <c:f>'[Absolventi 2014.xlsx]Usti'!$C$39:$F$39</c:f>
              <c:numCache>
                <c:formatCode>0.0%</c:formatCode>
                <c:ptCount val="4"/>
                <c:pt idx="0">
                  <c:v>0.17799999999999999</c:v>
                </c:pt>
                <c:pt idx="1">
                  <c:v>0.159</c:v>
                </c:pt>
                <c:pt idx="2">
                  <c:v>0.11600000000000001</c:v>
                </c:pt>
                <c:pt idx="3">
                  <c:v>0.10199999999999999</c:v>
                </c:pt>
              </c:numCache>
            </c:numRef>
          </c:val>
        </c:ser>
        <c:ser>
          <c:idx val="1"/>
          <c:order val="1"/>
          <c:tx>
            <c:strRef>
              <c:f>'[Absolventi 2014.xlsx]Usti'!$B$40</c:f>
              <c:strCache>
                <c:ptCount val="1"/>
                <c:pt idx="0">
                  <c:v>Ústecký kraj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810999999999974E-2"/>
                  <c:y val="-1.6462962962962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988888888888889E-2"/>
                  <c:y val="-2.1166666666666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88888888888889E-2"/>
                  <c:y val="-2.1166666666666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811111111111112E-2"/>
                  <c:y val="-1.8814814814814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288888888888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0555555555555554E-3"/>
                  <c:y val="-2.3518518518518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6444444444444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6444444444444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23333333333333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8777777777777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8.4666666666665634E-3"/>
                  <c:y val="2.3518518518518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7.05555555555555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8.4666666666666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2.822222222222118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'[Absolventi 2014.xlsx]Usti'!$C$38:$F$38</c:f>
              <c:strCache>
                <c:ptCount val="4"/>
                <c:pt idx="0">
                  <c:v>Střední vzdělání s výučním listem - E,H</c:v>
                </c:pt>
                <c:pt idx="1">
                  <c:v>Střední odborné vzdělání s MZ a odborným výcvikem - L/0; Nástavbové vzdělání - L/5</c:v>
                </c:pt>
                <c:pt idx="2">
                  <c:v>Střední odborné vzdělání s maturitní zkouškou M</c:v>
                </c:pt>
                <c:pt idx="3">
                  <c:v>Vyšší odborné vzdělání - N</c:v>
                </c:pt>
              </c:strCache>
            </c:strRef>
          </c:cat>
          <c:val>
            <c:numRef>
              <c:f>'[Absolventi 2014.xlsx]Usti'!$C$40:$F$40</c:f>
              <c:numCache>
                <c:formatCode>0.0%</c:formatCode>
                <c:ptCount val="4"/>
                <c:pt idx="0">
                  <c:v>0.24099999999999999</c:v>
                </c:pt>
                <c:pt idx="1">
                  <c:v>0.161</c:v>
                </c:pt>
                <c:pt idx="2">
                  <c:v>0.13900000000000001</c:v>
                </c:pt>
                <c:pt idx="3">
                  <c:v>9.1999999999999998E-2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6574208"/>
        <c:axId val="66575744"/>
        <c:axId val="0"/>
      </c:bar3DChart>
      <c:catAx>
        <c:axId val="665742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66575744"/>
        <c:crosses val="autoZero"/>
        <c:auto val="1"/>
        <c:lblAlgn val="ctr"/>
        <c:lblOffset val="100"/>
        <c:noMultiLvlLbl val="0"/>
      </c:catAx>
      <c:valAx>
        <c:axId val="665757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657420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 b="0" i="0"/>
          </a:pPr>
          <a:endParaRPr lang="cs-CZ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69850"/>
    </a:sp3d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Podíl</a:t>
            </a:r>
            <a:r>
              <a:rPr lang="en-US"/>
              <a:t> nezaměstnan</a:t>
            </a:r>
            <a:r>
              <a:rPr lang="cs-CZ"/>
              <a:t>ých podle stupně</a:t>
            </a:r>
            <a:r>
              <a:rPr lang="cs-CZ" baseline="0"/>
              <a:t> vzdělání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Celkem!$C$45</c:f>
              <c:strCache>
                <c:ptCount val="1"/>
                <c:pt idx="0">
                  <c:v>Míra nezaměstnanosti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166666666666667E-2"/>
                  <c:y val="-3.0574074074074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166666666666667E-2"/>
                  <c:y val="-3.292592592592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166666666666667E-2"/>
                  <c:y val="-3.2925925925925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933333333333335E-2"/>
                  <c:y val="-3.52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344444444444549E-2"/>
                  <c:y val="-3.0574074074074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Celkem!$B$46:$B$50</c:f>
              <c:strCache>
                <c:ptCount val="5"/>
                <c:pt idx="0">
                  <c:v>Střední vzdělání s výučním listem - E,H</c:v>
                </c:pt>
                <c:pt idx="1">
                  <c:v>Střední odborné vzdělání s MZ a odborným výcvikem L/O, nástavbové vzdělání - L/5</c:v>
                </c:pt>
                <c:pt idx="2">
                  <c:v>Střední odborné vzdělání s maturitní zkouškou - M</c:v>
                </c:pt>
                <c:pt idx="3">
                  <c:v>Vyšší odborné vzdělání - N</c:v>
                </c:pt>
                <c:pt idx="4">
                  <c:v>Gymnaziální vzdělání - K</c:v>
                </c:pt>
              </c:strCache>
            </c:strRef>
          </c:cat>
          <c:val>
            <c:numRef>
              <c:f>Celkem!$C$46:$C$50</c:f>
              <c:numCache>
                <c:formatCode>0.0%</c:formatCode>
                <c:ptCount val="5"/>
                <c:pt idx="0">
                  <c:v>0.24129593810444874</c:v>
                </c:pt>
                <c:pt idx="1">
                  <c:v>0.16099773242630386</c:v>
                </c:pt>
                <c:pt idx="2">
                  <c:v>0.13873038516405137</c:v>
                </c:pt>
                <c:pt idx="3">
                  <c:v>9.202453987730061E-2</c:v>
                </c:pt>
                <c:pt idx="4">
                  <c:v>5.6934306569343063E-2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015616"/>
        <c:axId val="44018304"/>
        <c:axId val="0"/>
      </c:bar3DChart>
      <c:catAx>
        <c:axId val="440156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44018304"/>
        <c:crosses val="autoZero"/>
        <c:auto val="1"/>
        <c:lblAlgn val="ctr"/>
        <c:lblOffset val="100"/>
        <c:noMultiLvlLbl val="0"/>
      </c:catAx>
      <c:valAx>
        <c:axId val="440183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4015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Podíl</a:t>
            </a:r>
            <a:r>
              <a:rPr lang="en-US"/>
              <a:t> nezaměstnan</a:t>
            </a:r>
            <a:r>
              <a:rPr lang="cs-CZ"/>
              <a:t>ých podle stupně</a:t>
            </a:r>
            <a:r>
              <a:rPr lang="cs-CZ" baseline="0"/>
              <a:t> vzdělání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764544"/>
        <c:axId val="44774528"/>
        <c:axId val="0"/>
      </c:bar3DChart>
      <c:catAx>
        <c:axId val="447645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44774528"/>
        <c:crosses val="autoZero"/>
        <c:auto val="1"/>
        <c:lblAlgn val="ctr"/>
        <c:lblOffset val="100"/>
        <c:noMultiLvlLbl val="0"/>
      </c:catAx>
      <c:valAx>
        <c:axId val="447745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4764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cs-CZ" sz="1800"/>
              <a:t>Vyučení</a:t>
            </a:r>
            <a:r>
              <a:rPr lang="cs-CZ" sz="1800" baseline="0"/>
              <a:t> - podle oborů</a:t>
            </a:r>
            <a:endParaRPr lang="cs-CZ" sz="180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50166666666667"/>
          <c:y val="0.1539959259259259"/>
          <c:w val="0.83626422222222219"/>
          <c:h val="0.43216833333333332"/>
        </c:manualLayout>
      </c:layout>
      <c:bar3DChart>
        <c:barDir val="col"/>
        <c:grouping val="clustered"/>
        <c:varyColors val="0"/>
        <c:ser>
          <c:idx val="0"/>
          <c:order val="0"/>
          <c:tx>
            <c:v>Počet absolventů</c:v>
          </c:tx>
          <c:invertIfNegative val="0"/>
          <c:dLbls>
            <c:dLbl>
              <c:idx val="0"/>
              <c:layout>
                <c:manualLayout>
                  <c:x val="1.26998888888888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699999999999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666666666666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666666666666675E-3"/>
                  <c:y val="-1.851851851851851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699999999999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4666666666666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4666666666666675E-3"/>
                  <c:y val="4.7037037037036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699999999999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82222222222222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4666666666666675E-3"/>
                  <c:y val="2.3518518518518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4.23333333333322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87777777777767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6444444444444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4.23333333333333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(Data!$B$10:$B$11;Data!$B$13:$B$14;Data!$B$16:$B$18;Data!$B$21;Data!$B$23;Data!$B$27:$B$28;Data!$B$30;Data!$B$32;Data!$B$34)</c:f>
              <c:strCache>
                <c:ptCount val="14"/>
                <c:pt idx="0">
                  <c:v>Strojírenství a strojírenská výroba</c:v>
                </c:pt>
                <c:pt idx="1">
                  <c:v>Elektrotech., telekom. a výpočet. technika</c:v>
                </c:pt>
                <c:pt idx="2">
                  <c:v>Potravinářství a potravinářská chemie</c:v>
                </c:pt>
                <c:pt idx="3">
                  <c:v>Textilní výroba a oděvnictví</c:v>
                </c:pt>
                <c:pt idx="4">
                  <c:v>Zprac. dřeva a výroba hudebních nástrojů</c:v>
                </c:pt>
                <c:pt idx="5">
                  <c:v>Polygrafie, zpr. papíru, filmu, fotografie</c:v>
                </c:pt>
                <c:pt idx="6">
                  <c:v>Stavebnictví, geodezie a kartografie</c:v>
                </c:pt>
                <c:pt idx="7">
                  <c:v>Zemědělství a lesnictví</c:v>
                </c:pt>
                <c:pt idx="8">
                  <c:v>Zdravotnictví</c:v>
                </c:pt>
                <c:pt idx="9">
                  <c:v>Gastronomie, hotelnictví a turismus</c:v>
                </c:pt>
                <c:pt idx="10">
                  <c:v>Obchod</c:v>
                </c:pt>
                <c:pt idx="11">
                  <c:v>Osobní a provozní služby</c:v>
                </c:pt>
                <c:pt idx="12">
                  <c:v>Pedagogika, učitelství a sociální péče</c:v>
                </c:pt>
                <c:pt idx="13">
                  <c:v>Umění a užité umění</c:v>
                </c:pt>
              </c:strCache>
            </c:strRef>
          </c:cat>
          <c:val>
            <c:numRef>
              <c:f>(Data!$C$10:$C$11;Data!$C$13:$C$14;Data!$C$16:$C$18;Data!$C$21;Data!$C$23;Data!$C$27:$C$28;Data!$C$30;Data!$C$32;Data!$C$34)</c:f>
              <c:numCache>
                <c:formatCode>General</c:formatCode>
                <c:ptCount val="14"/>
                <c:pt idx="0">
                  <c:v>415</c:v>
                </c:pt>
                <c:pt idx="1">
                  <c:v>138</c:v>
                </c:pt>
                <c:pt idx="2">
                  <c:v>79</c:v>
                </c:pt>
                <c:pt idx="3">
                  <c:v>21</c:v>
                </c:pt>
                <c:pt idx="4">
                  <c:v>130</c:v>
                </c:pt>
                <c:pt idx="5">
                  <c:v>23</c:v>
                </c:pt>
                <c:pt idx="6">
                  <c:v>256</c:v>
                </c:pt>
                <c:pt idx="7">
                  <c:v>117</c:v>
                </c:pt>
                <c:pt idx="8">
                  <c:v>11</c:v>
                </c:pt>
                <c:pt idx="9">
                  <c:v>419</c:v>
                </c:pt>
                <c:pt idx="10">
                  <c:v>167</c:v>
                </c:pt>
                <c:pt idx="11">
                  <c:v>230</c:v>
                </c:pt>
                <c:pt idx="12">
                  <c:v>49</c:v>
                </c:pt>
                <c:pt idx="13">
                  <c:v>5</c:v>
                </c:pt>
              </c:numCache>
            </c:numRef>
          </c:val>
        </c:ser>
        <c:ser>
          <c:idx val="1"/>
          <c:order val="1"/>
          <c:tx>
            <c:v>Z toho nezaměstnaných</c:v>
          </c:tx>
          <c:invertIfNegative val="0"/>
          <c:dLbls>
            <c:dLbl>
              <c:idx val="0"/>
              <c:layout>
                <c:manualLayout>
                  <c:x val="1.5522222222222222E-2"/>
                  <c:y val="-1.6462962962962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288888888888888E-2"/>
                  <c:y val="-2.3518518518518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2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7000000000000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288888888888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0555555555555554E-3"/>
                  <c:y val="-2.3518518518518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6444444444444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6444444444444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23333333333333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8777777777777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8.4666666666665634E-3"/>
                  <c:y val="2.3518518518518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7.05555555555555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8.4666666666666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2.822222222222118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(Data!$B$10:$B$11;Data!$B$13:$B$14;Data!$B$16:$B$18;Data!$B$21;Data!$B$23;Data!$B$27:$B$28;Data!$B$30;Data!$B$32;Data!$B$34)</c:f>
              <c:strCache>
                <c:ptCount val="14"/>
                <c:pt idx="0">
                  <c:v>Strojírenství a strojírenská výroba</c:v>
                </c:pt>
                <c:pt idx="1">
                  <c:v>Elektrotech., telekom. a výpočet. technika</c:v>
                </c:pt>
                <c:pt idx="2">
                  <c:v>Potravinářství a potravinářská chemie</c:v>
                </c:pt>
                <c:pt idx="3">
                  <c:v>Textilní výroba a oděvnictví</c:v>
                </c:pt>
                <c:pt idx="4">
                  <c:v>Zprac. dřeva a výroba hudebních nástrojů</c:v>
                </c:pt>
                <c:pt idx="5">
                  <c:v>Polygrafie, zpr. papíru, filmu, fotografie</c:v>
                </c:pt>
                <c:pt idx="6">
                  <c:v>Stavebnictví, geodezie a kartografie</c:v>
                </c:pt>
                <c:pt idx="7">
                  <c:v>Zemědělství a lesnictví</c:v>
                </c:pt>
                <c:pt idx="8">
                  <c:v>Zdravotnictví</c:v>
                </c:pt>
                <c:pt idx="9">
                  <c:v>Gastronomie, hotelnictví a turismus</c:v>
                </c:pt>
                <c:pt idx="10">
                  <c:v>Obchod</c:v>
                </c:pt>
                <c:pt idx="11">
                  <c:v>Osobní a provozní služby</c:v>
                </c:pt>
                <c:pt idx="12">
                  <c:v>Pedagogika, učitelství a sociální péče</c:v>
                </c:pt>
                <c:pt idx="13">
                  <c:v>Umění a užité umění</c:v>
                </c:pt>
              </c:strCache>
            </c:strRef>
          </c:cat>
          <c:val>
            <c:numRef>
              <c:f>(Data!$D$10:$D$11;Data!$D$13:$D$14;Data!$D$16:$D$18;Data!$D$21;Data!$D$23;Data!$D$27:$D$28;Data!$D$30;Data!$D$32;Data!$D$34)</c:f>
              <c:numCache>
                <c:formatCode>General</c:formatCode>
                <c:ptCount val="14"/>
                <c:pt idx="0">
                  <c:v>67</c:v>
                </c:pt>
                <c:pt idx="1">
                  <c:v>15</c:v>
                </c:pt>
                <c:pt idx="2">
                  <c:v>21</c:v>
                </c:pt>
                <c:pt idx="3">
                  <c:v>2</c:v>
                </c:pt>
                <c:pt idx="4">
                  <c:v>39</c:v>
                </c:pt>
                <c:pt idx="5">
                  <c:v>1</c:v>
                </c:pt>
                <c:pt idx="6">
                  <c:v>67</c:v>
                </c:pt>
                <c:pt idx="7">
                  <c:v>37</c:v>
                </c:pt>
                <c:pt idx="8">
                  <c:v>3</c:v>
                </c:pt>
                <c:pt idx="9">
                  <c:v>125</c:v>
                </c:pt>
                <c:pt idx="10">
                  <c:v>47</c:v>
                </c:pt>
                <c:pt idx="11">
                  <c:v>56</c:v>
                </c:pt>
                <c:pt idx="12">
                  <c:v>15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808832"/>
        <c:axId val="44814720"/>
        <c:axId val="0"/>
      </c:bar3DChart>
      <c:catAx>
        <c:axId val="448088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44814720"/>
        <c:crosses val="autoZero"/>
        <c:auto val="1"/>
        <c:lblAlgn val="ctr"/>
        <c:lblOffset val="100"/>
        <c:noMultiLvlLbl val="0"/>
      </c:catAx>
      <c:valAx>
        <c:axId val="44814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80883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 b="0" i="0"/>
          </a:pPr>
          <a:endParaRPr lang="cs-CZ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69850"/>
    </a:sp3d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Podíl</a:t>
            </a:r>
            <a:r>
              <a:rPr lang="en-US"/>
              <a:t> nezaměstnan</a:t>
            </a:r>
            <a:r>
              <a:rPr lang="cs-CZ"/>
              <a:t>ých podle stupně</a:t>
            </a:r>
            <a:r>
              <a:rPr lang="cs-CZ" baseline="0"/>
              <a:t> vzdělání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102592"/>
        <c:axId val="45104128"/>
        <c:axId val="0"/>
      </c:bar3DChart>
      <c:catAx>
        <c:axId val="451025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45104128"/>
        <c:crosses val="autoZero"/>
        <c:auto val="1"/>
        <c:lblAlgn val="ctr"/>
        <c:lblOffset val="100"/>
        <c:noMultiLvlLbl val="0"/>
      </c:catAx>
      <c:valAx>
        <c:axId val="451041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5102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Podíl nezaměstnaných podle oborů - vyučení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Míra nezaměstnanosti podle oborů</c:v>
          </c:tx>
          <c:invertIfNegative val="0"/>
          <c:dLbls>
            <c:dLbl>
              <c:idx val="0"/>
              <c:layout>
                <c:manualLayout>
                  <c:x val="1.26998888888888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699999999999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666666666666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666666666666675E-3"/>
                  <c:y val="-1.851851851851851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699999999999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4666666666666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4666666666666675E-3"/>
                  <c:y val="4.7037037037036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2699999999999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82222222222222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4666666666666675E-3"/>
                  <c:y val="2.3518518518518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4.23333333333322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87777777777767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6444444444444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4.23333333333333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(Data!$B$10;Data!$B$11;Data!$B$13;Data!$B$14;Data!$B$16;Data!$B$17;Data!$B$18;Data!$B$21;Data!$B$23;Data!$B$27;Data!$B$28;Data!$B$30;Data!$B$32;Data!$B$34)</c:f>
              <c:strCache>
                <c:ptCount val="14"/>
                <c:pt idx="0">
                  <c:v>Strojírenství a strojírenská výroba</c:v>
                </c:pt>
                <c:pt idx="1">
                  <c:v>Elektrotech., telekom. a výpočet. technika</c:v>
                </c:pt>
                <c:pt idx="2">
                  <c:v>Potravinářství a potravinářská chemie</c:v>
                </c:pt>
                <c:pt idx="3">
                  <c:v>Textilní výroba a oděvnictví</c:v>
                </c:pt>
                <c:pt idx="4">
                  <c:v>Zprac. dřeva a výroba hudebních nástrojů</c:v>
                </c:pt>
                <c:pt idx="5">
                  <c:v>Polygrafie, zpr. papíru, filmu, fotografie</c:v>
                </c:pt>
                <c:pt idx="6">
                  <c:v>Stavebnictví, geodezie a kartografie</c:v>
                </c:pt>
                <c:pt idx="7">
                  <c:v>Zemědělství a lesnictví</c:v>
                </c:pt>
                <c:pt idx="8">
                  <c:v>Zdravotnictví</c:v>
                </c:pt>
                <c:pt idx="9">
                  <c:v>Gastronomie, hotelnictví a turismus</c:v>
                </c:pt>
                <c:pt idx="10">
                  <c:v>Obchod</c:v>
                </c:pt>
                <c:pt idx="11">
                  <c:v>Osobní a provozní služby</c:v>
                </c:pt>
                <c:pt idx="12">
                  <c:v>Pedagogika, učitelství a sociální péče</c:v>
                </c:pt>
                <c:pt idx="13">
                  <c:v>Umění a užité umění</c:v>
                </c:pt>
              </c:strCache>
            </c:strRef>
          </c:cat>
          <c:val>
            <c:numRef>
              <c:f>(Data!$E$10;Data!$E$11;Data!$E$13;Data!$E$14;Data!$E$16;Data!$E$17;Data!$E$18;Data!$E$21;Data!$E$23;Data!$E$27;Data!$E$28;Data!$E$30;Data!$E$32;Data!$E$34)</c:f>
              <c:numCache>
                <c:formatCode>0.0%</c:formatCode>
                <c:ptCount val="14"/>
                <c:pt idx="0">
                  <c:v>0.16144578313253011</c:v>
                </c:pt>
                <c:pt idx="1">
                  <c:v>0.10869565217391304</c:v>
                </c:pt>
                <c:pt idx="2">
                  <c:v>0.26582278481012656</c:v>
                </c:pt>
                <c:pt idx="3">
                  <c:v>9.5238095238095233E-2</c:v>
                </c:pt>
                <c:pt idx="4">
                  <c:v>0.3</c:v>
                </c:pt>
                <c:pt idx="5">
                  <c:v>4.3478260869565216E-2</c:v>
                </c:pt>
                <c:pt idx="6">
                  <c:v>0.26171875</c:v>
                </c:pt>
                <c:pt idx="7">
                  <c:v>0.31623931623931623</c:v>
                </c:pt>
                <c:pt idx="8">
                  <c:v>0.27272727272727271</c:v>
                </c:pt>
                <c:pt idx="9">
                  <c:v>0.29832935560859186</c:v>
                </c:pt>
                <c:pt idx="10">
                  <c:v>0.28143712574850299</c:v>
                </c:pt>
                <c:pt idx="11">
                  <c:v>0.24347826086956523</c:v>
                </c:pt>
                <c:pt idx="12">
                  <c:v>0.30612244897959184</c:v>
                </c:pt>
                <c:pt idx="13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144320"/>
        <c:axId val="45421696"/>
        <c:axId val="0"/>
      </c:bar3DChart>
      <c:catAx>
        <c:axId val="451443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45421696"/>
        <c:crosses val="autoZero"/>
        <c:auto val="1"/>
        <c:lblAlgn val="ctr"/>
        <c:lblOffset val="100"/>
        <c:noMultiLvlLbl val="0"/>
      </c:catAx>
      <c:valAx>
        <c:axId val="4542169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514432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 b="0" i="0"/>
          </a:pPr>
          <a:endParaRPr lang="cs-CZ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69850"/>
    </a:sp3d>
  </c:sp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Podíl</a:t>
            </a:r>
            <a:r>
              <a:rPr lang="en-US"/>
              <a:t> nezaměstnan</a:t>
            </a:r>
            <a:r>
              <a:rPr lang="cs-CZ"/>
              <a:t>ých podle stupně</a:t>
            </a:r>
            <a:r>
              <a:rPr lang="cs-CZ" baseline="0"/>
              <a:t> vzdělání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443328"/>
        <c:axId val="45445120"/>
        <c:axId val="0"/>
      </c:bar3DChart>
      <c:catAx>
        <c:axId val="454433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45445120"/>
        <c:crosses val="autoZero"/>
        <c:auto val="1"/>
        <c:lblAlgn val="ctr"/>
        <c:lblOffset val="100"/>
        <c:noMultiLvlLbl val="0"/>
      </c:catAx>
      <c:valAx>
        <c:axId val="4544512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45443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sz="1800" b="1" i="0" baseline="0">
                <a:effectLst/>
              </a:rPr>
              <a:t>Vyučení s maturitou - podle oborů</a:t>
            </a:r>
            <a:endParaRPr lang="cs-CZ">
              <a:effectLst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Počet absolventů</c:v>
          </c:tx>
          <c:invertIfNegative val="0"/>
          <c:dLbls>
            <c:dLbl>
              <c:idx val="0"/>
              <c:layout>
                <c:manualLayout>
                  <c:x val="4.23322222222222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4666666666666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666666666666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4666666666666675E-3"/>
                  <c:y val="-1.851851851851851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699999999999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4666666666666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4666666666666675E-3"/>
                  <c:y val="4.7037037037036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4666666666666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82222222222222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4666666666666675E-3"/>
                  <c:y val="2.3518518518518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4.23333333333322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87777777777767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6444444444444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4.23333333333333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(Data!$B$10;Data!$B$11;Data!$B$14;Data!$B$17;Data!$B$18;Data!$B$19;Data!$B$20;Data!$B$26;Data!$B$27;Data!$B$28;Data!$B$30)</c:f>
              <c:strCache>
                <c:ptCount val="11"/>
                <c:pt idx="0">
                  <c:v>Strojírenství a strojírenská výroba</c:v>
                </c:pt>
                <c:pt idx="1">
                  <c:v>Elektrotech., telekom. a výpočet. technika</c:v>
                </c:pt>
                <c:pt idx="2">
                  <c:v>Textilní výroba a oděvnictví</c:v>
                </c:pt>
                <c:pt idx="3">
                  <c:v>Polygrafie, zpr. papíru, filmu, fotografie</c:v>
                </c:pt>
                <c:pt idx="4">
                  <c:v>Stavebnictví, geodezie a kartografie</c:v>
                </c:pt>
                <c:pt idx="5">
                  <c:v>Doprava a spoje</c:v>
                </c:pt>
                <c:pt idx="6">
                  <c:v>Speciální a interdisciplinár. tech. obory</c:v>
                </c:pt>
                <c:pt idx="7">
                  <c:v>Podnikání v oborech, odvětvích</c:v>
                </c:pt>
                <c:pt idx="8">
                  <c:v>Gastronomie, hotelnictví a turismus</c:v>
                </c:pt>
                <c:pt idx="9">
                  <c:v>Obchod</c:v>
                </c:pt>
                <c:pt idx="10">
                  <c:v>Osobní a provozní služby</c:v>
                </c:pt>
              </c:strCache>
            </c:strRef>
          </c:cat>
          <c:val>
            <c:numRef>
              <c:f>(Data!$F$10;Data!$F$11;Data!$F$14;Data!$F$17;Data!$F$18;Data!$F$19;Data!$F$20;Data!$F$26;Data!$F$27;Data!$F$28;Data!$F$30)</c:f>
              <c:numCache>
                <c:formatCode>General</c:formatCode>
                <c:ptCount val="11"/>
                <c:pt idx="0">
                  <c:v>47</c:v>
                </c:pt>
                <c:pt idx="1">
                  <c:v>83</c:v>
                </c:pt>
                <c:pt idx="2">
                  <c:v>5</c:v>
                </c:pt>
                <c:pt idx="3">
                  <c:v>23</c:v>
                </c:pt>
                <c:pt idx="4">
                  <c:v>3</c:v>
                </c:pt>
                <c:pt idx="5">
                  <c:v>5</c:v>
                </c:pt>
                <c:pt idx="6">
                  <c:v>19</c:v>
                </c:pt>
                <c:pt idx="7">
                  <c:v>139</c:v>
                </c:pt>
                <c:pt idx="8">
                  <c:v>29</c:v>
                </c:pt>
                <c:pt idx="9">
                  <c:v>36</c:v>
                </c:pt>
                <c:pt idx="10">
                  <c:v>52</c:v>
                </c:pt>
              </c:numCache>
            </c:numRef>
          </c:val>
        </c:ser>
        <c:ser>
          <c:idx val="1"/>
          <c:order val="1"/>
          <c:tx>
            <c:v>Z toho nezaměstnaných</c:v>
          </c:tx>
          <c:invertIfNegative val="0"/>
          <c:dLbls>
            <c:dLbl>
              <c:idx val="0"/>
              <c:layout>
                <c:manualLayout>
                  <c:x val="7.0555555555555814E-3"/>
                  <c:y val="-2.3518518518518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288888888888888E-2"/>
                  <c:y val="-2.3518518518518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2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7000000000000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288888888888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0555555555555554E-3"/>
                  <c:y val="-2.3518518518518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6444444444444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6444444444444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23333333333333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87777777777777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8.4666666666665634E-3"/>
                  <c:y val="2.3518518518518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7.05555555555555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8.466666666666667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2.822222222222118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(Data!$B$10;Data!$B$11;Data!$B$14;Data!$B$17;Data!$B$18;Data!$B$19;Data!$B$20;Data!$B$26;Data!$B$27;Data!$B$28;Data!$B$30)</c:f>
              <c:strCache>
                <c:ptCount val="11"/>
                <c:pt idx="0">
                  <c:v>Strojírenství a strojírenská výroba</c:v>
                </c:pt>
                <c:pt idx="1">
                  <c:v>Elektrotech., telekom. a výpočet. technika</c:v>
                </c:pt>
                <c:pt idx="2">
                  <c:v>Textilní výroba a oděvnictví</c:v>
                </c:pt>
                <c:pt idx="3">
                  <c:v>Polygrafie, zpr. papíru, filmu, fotografie</c:v>
                </c:pt>
                <c:pt idx="4">
                  <c:v>Stavebnictví, geodezie a kartografie</c:v>
                </c:pt>
                <c:pt idx="5">
                  <c:v>Doprava a spoje</c:v>
                </c:pt>
                <c:pt idx="6">
                  <c:v>Speciální a interdisciplinár. tech. obory</c:v>
                </c:pt>
                <c:pt idx="7">
                  <c:v>Podnikání v oborech, odvětvích</c:v>
                </c:pt>
                <c:pt idx="8">
                  <c:v>Gastronomie, hotelnictví a turismus</c:v>
                </c:pt>
                <c:pt idx="9">
                  <c:v>Obchod</c:v>
                </c:pt>
                <c:pt idx="10">
                  <c:v>Osobní a provozní služby</c:v>
                </c:pt>
              </c:strCache>
            </c:strRef>
          </c:cat>
          <c:val>
            <c:numRef>
              <c:f>(Data!$G$10;Data!$G$11;Data!$G$14;Data!$G$17;Data!$G$18;Data!$G$19;Data!$G$20;Data!$G$26;Data!$G$27;Data!$G$28;Data!$G$30)</c:f>
              <c:numCache>
                <c:formatCode>General</c:formatCode>
                <c:ptCount val="11"/>
                <c:pt idx="0">
                  <c:v>4</c:v>
                </c:pt>
                <c:pt idx="1">
                  <c:v>8</c:v>
                </c:pt>
                <c:pt idx="2">
                  <c:v>1</c:v>
                </c:pt>
                <c:pt idx="3">
                  <c:v>5</c:v>
                </c:pt>
                <c:pt idx="4">
                  <c:v>1</c:v>
                </c:pt>
                <c:pt idx="5">
                  <c:v>2</c:v>
                </c:pt>
                <c:pt idx="6">
                  <c:v>4</c:v>
                </c:pt>
                <c:pt idx="7">
                  <c:v>20</c:v>
                </c:pt>
                <c:pt idx="8">
                  <c:v>9</c:v>
                </c:pt>
                <c:pt idx="9">
                  <c:v>5</c:v>
                </c:pt>
                <c:pt idx="10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463040"/>
        <c:axId val="45464576"/>
        <c:axId val="0"/>
      </c:bar3DChart>
      <c:catAx>
        <c:axId val="454630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45464576"/>
        <c:crosses val="autoZero"/>
        <c:auto val="1"/>
        <c:lblAlgn val="ctr"/>
        <c:lblOffset val="100"/>
        <c:noMultiLvlLbl val="0"/>
      </c:catAx>
      <c:valAx>
        <c:axId val="45464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46304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 b="0" i="0"/>
          </a:pPr>
          <a:endParaRPr lang="cs-CZ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69850"/>
    </a:sp3d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0.09751</cdr:x>
      <cdr:y>0.4773</cdr:y>
    </cdr:from>
    <cdr:to>
      <cdr:x>0.85875</cdr:x>
      <cdr:y>0.92278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802432" y="2160240"/>
          <a:ext cx="6264696" cy="2016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171450" indent="-171450">
            <a:buFont typeface="Arial" charset="0"/>
            <a:buChar char="•"/>
          </a:pPr>
          <a:r>
            <a:rPr lang="cs-CZ" sz="2200" kern="1200" dirty="0" smtClean="0">
              <a:solidFill>
                <a:schemeClr val="tx1"/>
              </a:solidFill>
              <a:latin typeface="+mj-lt"/>
            </a:rPr>
            <a:t>Absolventi dle stupně vzdělání</a:t>
          </a:r>
          <a:endParaRPr lang="cs-CZ" sz="2200" kern="1200" dirty="0" smtClean="0">
            <a:solidFill>
              <a:schemeClr val="tx1"/>
            </a:solidFill>
            <a:latin typeface="+mj-lt"/>
          </a:endParaRPr>
        </a:p>
        <a:p xmlns:a="http://schemas.openxmlformats.org/drawingml/2006/main">
          <a:endParaRPr lang="cs-CZ" sz="2200" kern="1200" dirty="0">
            <a:solidFill>
              <a:schemeClr val="tx1"/>
            </a:solidFill>
            <a:latin typeface="+mj-lt"/>
          </a:endParaRPr>
        </a:p>
        <a:p xmlns:a="http://schemas.openxmlformats.org/drawingml/2006/main">
          <a:pPr marL="171450" indent="-171450">
            <a:buFont typeface="Arial" charset="0"/>
            <a:buChar char="•"/>
          </a:pPr>
          <a:r>
            <a:rPr lang="cs-CZ" sz="2200" kern="1200" dirty="0" smtClean="0">
              <a:solidFill>
                <a:schemeClr val="tx1"/>
              </a:solidFill>
              <a:latin typeface="+mj-lt"/>
            </a:rPr>
            <a:t>nezaměstnaní</a:t>
          </a:r>
          <a:endParaRPr lang="cs-CZ" sz="2200" kern="1200" dirty="0">
            <a:solidFill>
              <a:schemeClr val="tx1"/>
            </a:solidFill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0.78803</cdr:x>
      <cdr:y>0.91338</cdr:y>
    </cdr:from>
    <cdr:to>
      <cdr:x>0.98005</cdr:x>
      <cdr:y>0.96468</cdr:y>
    </cdr:to>
    <cdr:sp macro="" textlink="">
      <cdr:nvSpPr>
        <cdr:cNvPr id="2" name="TextovéPole 6"/>
        <cdr:cNvSpPr txBox="1"/>
      </cdr:nvSpPr>
      <cdr:spPr>
        <a:xfrm xmlns:a="http://schemas.openxmlformats.org/drawingml/2006/main">
          <a:off x="7092296" y="4932258"/>
          <a:ext cx="1728192" cy="276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altLang="cs-CZ" sz="1200" dirty="0"/>
            <a:t>Zdroj: ÚP </a:t>
          </a:r>
          <a:r>
            <a:rPr lang="cs-CZ" altLang="cs-CZ" sz="1200" dirty="0" smtClean="0"/>
            <a:t>Chomutov</a:t>
          </a:r>
          <a:endParaRPr lang="cs-CZ" altLang="cs-CZ" sz="12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0.80246</cdr:x>
      <cdr:y>0.94723</cdr:y>
    </cdr:from>
    <cdr:to>
      <cdr:x>1</cdr:x>
      <cdr:y>1</cdr:y>
    </cdr:to>
    <cdr:sp macro="" textlink="">
      <cdr:nvSpPr>
        <cdr:cNvPr id="2" name="TextovéPole 6"/>
        <cdr:cNvSpPr txBox="1"/>
      </cdr:nvSpPr>
      <cdr:spPr>
        <a:xfrm xmlns:a="http://schemas.openxmlformats.org/drawingml/2006/main">
          <a:off x="7020280" y="4972085"/>
          <a:ext cx="1728192" cy="276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altLang="cs-CZ" sz="1200" dirty="0"/>
            <a:t>Zdroj: ÚP </a:t>
          </a:r>
          <a:r>
            <a:rPr lang="cs-CZ" altLang="cs-CZ" sz="1200" dirty="0" smtClean="0"/>
            <a:t>Chomutov</a:t>
          </a:r>
          <a:endParaRPr lang="cs-CZ" altLang="cs-CZ" sz="12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0.7715</cdr:x>
      <cdr:y>0.93451</cdr:y>
    </cdr:from>
    <cdr:to>
      <cdr:x>0.962</cdr:x>
      <cdr:y>0.9854</cdr:y>
    </cdr:to>
    <cdr:sp macro="" textlink="">
      <cdr:nvSpPr>
        <cdr:cNvPr id="2" name="TextovéPole 6"/>
        <cdr:cNvSpPr txBox="1"/>
      </cdr:nvSpPr>
      <cdr:spPr>
        <a:xfrm xmlns:a="http://schemas.openxmlformats.org/drawingml/2006/main">
          <a:off x="6999041" y="5086742"/>
          <a:ext cx="1728192" cy="276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altLang="cs-CZ" sz="1200" dirty="0"/>
            <a:t>Zdroj: ÚP </a:t>
          </a:r>
          <a:r>
            <a:rPr lang="cs-CZ" altLang="cs-CZ" sz="1200" dirty="0" smtClean="0"/>
            <a:t>Chomutov</a:t>
          </a:r>
          <a:endParaRPr lang="cs-CZ" altLang="cs-CZ" sz="12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0.7982</cdr:x>
      <cdr:y>0.94609</cdr:y>
    </cdr:from>
    <cdr:to>
      <cdr:x>1</cdr:x>
      <cdr:y>1</cdr:y>
    </cdr:to>
    <cdr:sp macro="" textlink="">
      <cdr:nvSpPr>
        <cdr:cNvPr id="2" name="TextovéPole 6"/>
        <cdr:cNvSpPr txBox="1"/>
      </cdr:nvSpPr>
      <cdr:spPr>
        <a:xfrm xmlns:a="http://schemas.openxmlformats.org/drawingml/2006/main">
          <a:off x="6835510" y="4861223"/>
          <a:ext cx="1728192" cy="276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altLang="cs-CZ" sz="1200" dirty="0"/>
            <a:t>Zdroj: ÚP </a:t>
          </a:r>
          <a:r>
            <a:rPr lang="cs-CZ" altLang="cs-CZ" sz="1200" dirty="0" smtClean="0"/>
            <a:t>Chomutov</a:t>
          </a:r>
          <a:endParaRPr lang="cs-CZ" altLang="cs-CZ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42B48-8EE3-41E3-90AB-6864916FD25A}" type="datetimeFigureOut">
              <a:rPr lang="cs-CZ" smtClean="0"/>
              <a:t>13.5.2015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19ABC-51BA-440E-A906-80A9A0791C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24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3BD0-7B58-4C97-8470-E5D9EFCA9C5A}" type="datetimeFigureOut">
              <a:rPr lang="cs-CZ" smtClean="0"/>
              <a:pPr/>
              <a:t>13.5.2015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E40E22-D90E-42ED-96A3-BB169687FF9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3BD0-7B58-4C97-8470-E5D9EFCA9C5A}" type="datetimeFigureOut">
              <a:rPr lang="cs-CZ" smtClean="0"/>
              <a:pPr/>
              <a:t>13.5.2015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0E22-D90E-42ED-96A3-BB169687FF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3BD0-7B58-4C97-8470-E5D9EFCA9C5A}" type="datetimeFigureOut">
              <a:rPr lang="cs-CZ" smtClean="0"/>
              <a:pPr/>
              <a:t>13.5.2015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0E22-D90E-42ED-96A3-BB169687FF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3BD0-7B58-4C97-8470-E5D9EFCA9C5A}" type="datetimeFigureOut">
              <a:rPr lang="cs-CZ" smtClean="0"/>
              <a:pPr/>
              <a:t>13.5.2015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0E22-D90E-42ED-96A3-BB169687FF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3BD0-7B58-4C97-8470-E5D9EFCA9C5A}" type="datetimeFigureOut">
              <a:rPr lang="cs-CZ" smtClean="0"/>
              <a:pPr/>
              <a:t>13.5.2015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0E22-D90E-42ED-96A3-BB169687FF9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3BD0-7B58-4C97-8470-E5D9EFCA9C5A}" type="datetimeFigureOut">
              <a:rPr lang="cs-CZ" smtClean="0"/>
              <a:pPr/>
              <a:t>13.5.2015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0E22-D90E-42ED-96A3-BB169687FF9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3BD0-7B58-4C97-8470-E5D9EFCA9C5A}" type="datetimeFigureOut">
              <a:rPr lang="cs-CZ" smtClean="0"/>
              <a:pPr/>
              <a:t>13.5.2015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0E22-D90E-42ED-96A3-BB169687FF9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3BD0-7B58-4C97-8470-E5D9EFCA9C5A}" type="datetimeFigureOut">
              <a:rPr lang="cs-CZ" smtClean="0"/>
              <a:pPr/>
              <a:t>13.5.2015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0E22-D90E-42ED-96A3-BB169687FF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3BD0-7B58-4C97-8470-E5D9EFCA9C5A}" type="datetimeFigureOut">
              <a:rPr lang="cs-CZ" smtClean="0"/>
              <a:pPr/>
              <a:t>13.5.2015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0E22-D90E-42ED-96A3-BB169687FF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3BD0-7B58-4C97-8470-E5D9EFCA9C5A}" type="datetimeFigureOut">
              <a:rPr lang="cs-CZ" smtClean="0"/>
              <a:pPr/>
              <a:t>13.5.2015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0E22-D90E-42ED-96A3-BB169687FF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3BD0-7B58-4C97-8470-E5D9EFCA9C5A}" type="datetimeFigureOut">
              <a:rPr lang="cs-CZ" smtClean="0"/>
              <a:pPr/>
              <a:t>13.5.2015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0E22-D90E-42ED-96A3-BB169687FF9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F453BD0-7B58-4C97-8470-E5D9EFCA9C5A}" type="datetimeFigureOut">
              <a:rPr lang="cs-CZ" smtClean="0"/>
              <a:pPr/>
              <a:t>13.5.2015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8E40E22-D90E-42ED-96A3-BB169687FF9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9413"/>
            <a:ext cx="7632848" cy="48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Ivana\Desktop\TD 2015\Technoda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107"/>
            <a:ext cx="4537720" cy="10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547664" y="1484784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Okresní hospodářská komora</a:t>
            </a:r>
          </a:p>
          <a:p>
            <a:pPr algn="ctr"/>
            <a:r>
              <a:rPr lang="cs-CZ" sz="2400" b="1" dirty="0" smtClean="0"/>
              <a:t>v Chomutově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131840" y="4637149"/>
            <a:ext cx="464390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Podnikatelské fórum</a:t>
            </a:r>
          </a:p>
          <a:p>
            <a:pPr algn="ctr"/>
            <a:r>
              <a:rPr lang="cs-CZ" sz="2000" b="1" dirty="0" smtClean="0">
                <a:solidFill>
                  <a:srgbClr val="C00000"/>
                </a:solidFill>
              </a:rPr>
              <a:t>Rok 2015 – renesance technického vzdělávání</a:t>
            </a:r>
          </a:p>
          <a:p>
            <a:pPr algn="ctr"/>
            <a:r>
              <a:rPr lang="cs-CZ" b="1" dirty="0" smtClean="0"/>
              <a:t>14. – 16. 5. 2015</a:t>
            </a:r>
          </a:p>
          <a:p>
            <a:pPr algn="ctr"/>
            <a:endParaRPr lang="cs-CZ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8667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Ivana\Desktop\TD 2015\Technoda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107"/>
            <a:ext cx="4537720" cy="10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4" descr="logo HKCR CZ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953125"/>
            <a:ext cx="895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547304"/>
              </p:ext>
            </p:extLst>
          </p:nvPr>
        </p:nvGraphicFramePr>
        <p:xfrm>
          <a:off x="144000" y="1117332"/>
          <a:ext cx="90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948264" y="6141753"/>
            <a:ext cx="1728192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200" dirty="0"/>
              <a:t>Zdroj: ÚP </a:t>
            </a:r>
            <a:r>
              <a:rPr lang="cs-CZ" altLang="cs-CZ" sz="1200" dirty="0" smtClean="0"/>
              <a:t>Chomutov</a:t>
            </a: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28085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5494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Ivana\Desktop\TD 2015\Technoda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107"/>
            <a:ext cx="4537720" cy="10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4" descr="logo HKCR CZ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953125"/>
            <a:ext cx="895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009309"/>
              </p:ext>
            </p:extLst>
          </p:nvPr>
        </p:nvGraphicFramePr>
        <p:xfrm>
          <a:off x="93239" y="1180321"/>
          <a:ext cx="9072000" cy="54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085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8667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Ivana\Desktop\TD 2015\Technoda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107"/>
            <a:ext cx="4537720" cy="10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4" descr="logo HKCR CZ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562" y="5863235"/>
            <a:ext cx="895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567889"/>
              </p:ext>
            </p:extLst>
          </p:nvPr>
        </p:nvGraphicFramePr>
        <p:xfrm>
          <a:off x="72000" y="1161038"/>
          <a:ext cx="8563702" cy="513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085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8667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Ivana\Desktop\TD 2015\Technoda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107"/>
            <a:ext cx="4537720" cy="10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4" descr="logo HKCR CZ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827814"/>
            <a:ext cx="895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079630"/>
              </p:ext>
            </p:extLst>
          </p:nvPr>
        </p:nvGraphicFramePr>
        <p:xfrm>
          <a:off x="302564" y="1161038"/>
          <a:ext cx="8563702" cy="513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7020272" y="6141753"/>
            <a:ext cx="1728192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200" dirty="0"/>
              <a:t>Zdroj: ÚP </a:t>
            </a:r>
            <a:r>
              <a:rPr lang="cs-CZ" altLang="cs-CZ" sz="1200" dirty="0" smtClean="0"/>
              <a:t>Chomutov</a:t>
            </a: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28085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079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Ivana\Desktop\TD 2015\Technoda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107"/>
            <a:ext cx="4537720" cy="10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4" descr="logo HKCR CZ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25" y="5805142"/>
            <a:ext cx="895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037"/>
              </p:ext>
            </p:extLst>
          </p:nvPr>
        </p:nvGraphicFramePr>
        <p:xfrm>
          <a:off x="144000" y="1005562"/>
          <a:ext cx="90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7020272" y="6257580"/>
            <a:ext cx="1728192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200" dirty="0"/>
              <a:t>Zdroj: ÚP </a:t>
            </a:r>
            <a:r>
              <a:rPr lang="cs-CZ" altLang="cs-CZ" sz="1200" dirty="0" smtClean="0"/>
              <a:t>Chomutov</a:t>
            </a: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36902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0184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Ivana\Desktop\TD 2015\Technoda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107"/>
            <a:ext cx="4537720" cy="10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4" descr="logo HKCR CZ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83" y="5926158"/>
            <a:ext cx="895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776008"/>
              </p:ext>
            </p:extLst>
          </p:nvPr>
        </p:nvGraphicFramePr>
        <p:xfrm>
          <a:off x="9942" y="908720"/>
          <a:ext cx="90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948264" y="6269072"/>
            <a:ext cx="1728192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200" dirty="0"/>
              <a:t>Zdroj: ÚP </a:t>
            </a:r>
            <a:r>
              <a:rPr lang="cs-CZ" altLang="cs-CZ" sz="1200" dirty="0" smtClean="0"/>
              <a:t>Chomutov</a:t>
            </a: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36902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0304" y="65107"/>
            <a:ext cx="8229600" cy="1600200"/>
          </a:xfrm>
        </p:spPr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386686"/>
              </p:ext>
            </p:extLst>
          </p:nvPr>
        </p:nvGraphicFramePr>
        <p:xfrm>
          <a:off x="323528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Ivana\Desktop\TD 2015\Technoda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107"/>
            <a:ext cx="4537720" cy="10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4" descr="logo HKCR CZ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898" y="5661248"/>
            <a:ext cx="895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af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037539"/>
              </p:ext>
            </p:extLst>
          </p:nvPr>
        </p:nvGraphicFramePr>
        <p:xfrm>
          <a:off x="28629" y="1268760"/>
          <a:ext cx="90000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948264" y="6017832"/>
            <a:ext cx="1728192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200" dirty="0"/>
              <a:t>Zdroj: ÚP </a:t>
            </a:r>
            <a:r>
              <a:rPr lang="cs-CZ" altLang="cs-CZ" sz="1200" dirty="0" smtClean="0"/>
              <a:t>Chomutov</a:t>
            </a: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3851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3835" y="134076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cs-CZ" b="1" dirty="0" smtClean="0">
                <a:solidFill>
                  <a:schemeClr val="tx1"/>
                </a:solidFill>
              </a:rPr>
              <a:t>LEGISLATIVNÍ OPATŘENÍ</a:t>
            </a:r>
          </a:p>
          <a:p>
            <a:pPr marL="0" indent="0" algn="ctr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sz="2900" dirty="0" smtClean="0">
                <a:solidFill>
                  <a:schemeClr val="tx1"/>
                </a:solidFill>
              </a:rPr>
              <a:t>realizace praktické výuky škola x zaměstnavatel</a:t>
            </a:r>
            <a:endParaRPr lang="cs-CZ" sz="2900" dirty="0">
              <a:solidFill>
                <a:schemeClr val="tx1"/>
              </a:solidFill>
            </a:endParaRPr>
          </a:p>
          <a:p>
            <a:endParaRPr lang="cs-CZ" sz="2900" dirty="0"/>
          </a:p>
          <a:p>
            <a:r>
              <a:rPr lang="cs-CZ" sz="2900" dirty="0">
                <a:solidFill>
                  <a:schemeClr val="tx1"/>
                </a:solidFill>
              </a:rPr>
              <a:t>vytvoření lepších podmínek </a:t>
            </a:r>
            <a:r>
              <a:rPr lang="cs-CZ" sz="2900" dirty="0" smtClean="0">
                <a:solidFill>
                  <a:schemeClr val="tx1"/>
                </a:solidFill>
              </a:rPr>
              <a:t>pro </a:t>
            </a:r>
            <a:r>
              <a:rPr lang="cs-CZ" sz="2900" dirty="0" smtClean="0">
                <a:solidFill>
                  <a:srgbClr val="FF0000"/>
                </a:solidFill>
              </a:rPr>
              <a:t>ZAPOJENÍ</a:t>
            </a:r>
            <a:r>
              <a:rPr lang="cs-CZ" sz="2900" dirty="0" smtClean="0"/>
              <a:t> </a:t>
            </a:r>
            <a:r>
              <a:rPr lang="cs-CZ" sz="2900" dirty="0" smtClean="0">
                <a:solidFill>
                  <a:schemeClr val="tx1"/>
                </a:solidFill>
              </a:rPr>
              <a:t>zaměstnavatelů </a:t>
            </a:r>
            <a:r>
              <a:rPr lang="cs-CZ" sz="2900" dirty="0">
                <a:solidFill>
                  <a:schemeClr val="tx1"/>
                </a:solidFill>
              </a:rPr>
              <a:t>při </a:t>
            </a:r>
            <a:r>
              <a:rPr lang="cs-CZ" sz="2900" dirty="0">
                <a:solidFill>
                  <a:srgbClr val="FF0000"/>
                </a:solidFill>
              </a:rPr>
              <a:t>tvorbě </a:t>
            </a:r>
            <a:r>
              <a:rPr lang="cs-CZ" sz="2900" dirty="0">
                <a:solidFill>
                  <a:schemeClr val="tx1"/>
                </a:solidFill>
              </a:rPr>
              <a:t>nového obsahu vzdělávání, při</a:t>
            </a:r>
            <a:r>
              <a:rPr lang="cs-CZ" sz="2900" dirty="0"/>
              <a:t> </a:t>
            </a:r>
            <a:r>
              <a:rPr lang="cs-CZ" sz="2900" dirty="0">
                <a:solidFill>
                  <a:srgbClr val="FF0000"/>
                </a:solidFill>
              </a:rPr>
              <a:t>inovacích</a:t>
            </a:r>
            <a:r>
              <a:rPr lang="cs-CZ" sz="2900" dirty="0"/>
              <a:t> </a:t>
            </a:r>
            <a:r>
              <a:rPr lang="cs-CZ" sz="2900" dirty="0">
                <a:solidFill>
                  <a:schemeClr val="tx1"/>
                </a:solidFill>
              </a:rPr>
              <a:t>stávajícího obsahu vzdělávání a při</a:t>
            </a:r>
            <a:r>
              <a:rPr lang="cs-CZ" sz="2900" dirty="0"/>
              <a:t> </a:t>
            </a:r>
            <a:r>
              <a:rPr lang="cs-CZ" sz="2900" dirty="0">
                <a:solidFill>
                  <a:srgbClr val="FF0000"/>
                </a:solidFill>
              </a:rPr>
              <a:t>hodnocení</a:t>
            </a:r>
            <a:r>
              <a:rPr lang="cs-CZ" sz="2900" dirty="0"/>
              <a:t> </a:t>
            </a:r>
            <a:r>
              <a:rPr lang="cs-CZ" sz="2900" dirty="0">
                <a:solidFill>
                  <a:schemeClr val="tx1"/>
                </a:solidFill>
              </a:rPr>
              <a:t>výsledků </a:t>
            </a:r>
            <a:r>
              <a:rPr lang="cs-CZ" sz="2900" dirty="0" smtClean="0">
                <a:solidFill>
                  <a:schemeClr val="tx1"/>
                </a:solidFill>
              </a:rPr>
              <a:t>vzdělávání</a:t>
            </a:r>
          </a:p>
          <a:p>
            <a:endParaRPr lang="cs-CZ" sz="2900" dirty="0">
              <a:solidFill>
                <a:schemeClr val="tx1"/>
              </a:solidFill>
            </a:endParaRPr>
          </a:p>
          <a:p>
            <a:r>
              <a:rPr lang="cs-CZ" sz="2900" dirty="0">
                <a:solidFill>
                  <a:schemeClr val="tx1"/>
                </a:solidFill>
              </a:rPr>
              <a:t>podpora vstupu zaměstnavatelů do financování odborného vzdělávání</a:t>
            </a:r>
            <a:br>
              <a:rPr lang="cs-CZ" sz="2900" dirty="0">
                <a:solidFill>
                  <a:schemeClr val="tx1"/>
                </a:solidFill>
              </a:rPr>
            </a:br>
            <a:endParaRPr lang="cs-CZ" sz="29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Ivana\Desktop\TD 2015\Technoda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107"/>
            <a:ext cx="4537720" cy="10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4" descr="logo HKCR CZ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898" y="5661248"/>
            <a:ext cx="895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2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72827" y="1210443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>
                <a:solidFill>
                  <a:schemeClr val="tx1"/>
                </a:solidFill>
              </a:rPr>
              <a:t>OKRESNÍ HOSPODÁŘSKÁ KOMORA</a:t>
            </a:r>
          </a:p>
          <a:p>
            <a:pPr marL="0" indent="0" algn="ctr">
              <a:buNone/>
            </a:pPr>
            <a:r>
              <a:rPr lang="cs-CZ" sz="2800" b="1" dirty="0">
                <a:solidFill>
                  <a:schemeClr val="tx1"/>
                </a:solidFill>
              </a:rPr>
              <a:t>V CHOMUTOVĚ</a:t>
            </a:r>
          </a:p>
          <a:p>
            <a:pPr marL="0" indent="0" algn="ctr">
              <a:buNone/>
            </a:pPr>
            <a:endParaRPr lang="cs-CZ" sz="1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sz="2400" u="sng" dirty="0" smtClean="0">
                <a:solidFill>
                  <a:schemeClr val="tx1"/>
                </a:solidFill>
              </a:rPr>
              <a:t>Nabídka x poptávka</a:t>
            </a:r>
            <a:endParaRPr lang="cs-CZ" sz="240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400" dirty="0"/>
          </a:p>
          <a:p>
            <a:pPr>
              <a:buFontTx/>
              <a:buChar char="-"/>
            </a:pPr>
            <a:endParaRPr lang="cs-CZ" sz="2200" dirty="0"/>
          </a:p>
          <a:p>
            <a:pPr>
              <a:buFontTx/>
              <a:buChar char="-"/>
            </a:pPr>
            <a:endParaRPr lang="cs-CZ" sz="2200" dirty="0"/>
          </a:p>
          <a:p>
            <a:pPr>
              <a:buFontTx/>
              <a:buChar char="-"/>
            </a:pPr>
            <a:endParaRPr lang="cs-CZ" sz="22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2" descr="C:\Users\Ivana\Desktop\TD 2015\Technoda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107"/>
            <a:ext cx="4537720" cy="10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4" descr="logo HKCR CZ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279" y="5805264"/>
            <a:ext cx="895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/>
          <p:cNvSpPr/>
          <p:nvPr/>
        </p:nvSpPr>
        <p:spPr>
          <a:xfrm>
            <a:off x="1043608" y="3176972"/>
            <a:ext cx="198082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Absolventi</a:t>
            </a:r>
          </a:p>
        </p:txBody>
      </p:sp>
      <p:sp>
        <p:nvSpPr>
          <p:cNvPr id="7" name="Ovál 6"/>
          <p:cNvSpPr/>
          <p:nvPr/>
        </p:nvSpPr>
        <p:spPr>
          <a:xfrm>
            <a:off x="1186408" y="4293096"/>
            <a:ext cx="198082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stáže a praxe </a:t>
            </a:r>
          </a:p>
        </p:txBody>
      </p:sp>
      <p:sp>
        <p:nvSpPr>
          <p:cNvPr id="8" name="Ovál 7"/>
          <p:cNvSpPr/>
          <p:nvPr/>
        </p:nvSpPr>
        <p:spPr>
          <a:xfrm>
            <a:off x="5991175" y="4326276"/>
            <a:ext cx="198082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profesní kvalifikace</a:t>
            </a:r>
          </a:p>
        </p:txBody>
      </p:sp>
      <p:sp>
        <p:nvSpPr>
          <p:cNvPr id="9" name="Ovál 8"/>
          <p:cNvSpPr/>
          <p:nvPr/>
        </p:nvSpPr>
        <p:spPr>
          <a:xfrm>
            <a:off x="5859681" y="3176972"/>
            <a:ext cx="255689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Zaměstnavatelé</a:t>
            </a:r>
          </a:p>
        </p:txBody>
      </p:sp>
      <p:sp>
        <p:nvSpPr>
          <p:cNvPr id="10" name="Ovál 9"/>
          <p:cNvSpPr/>
          <p:nvPr/>
        </p:nvSpPr>
        <p:spPr>
          <a:xfrm>
            <a:off x="3189508" y="4593532"/>
            <a:ext cx="255689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další </a:t>
            </a:r>
            <a:r>
              <a:rPr lang="cs-CZ" dirty="0"/>
              <a:t>a </a:t>
            </a:r>
            <a:r>
              <a:rPr lang="cs-CZ" dirty="0" smtClean="0"/>
              <a:t>celoživotní </a:t>
            </a:r>
            <a:r>
              <a:rPr lang="cs-CZ" dirty="0"/>
              <a:t>vzdělávání</a:t>
            </a:r>
          </a:p>
        </p:txBody>
      </p:sp>
      <p:sp>
        <p:nvSpPr>
          <p:cNvPr id="11" name="Ovál 10"/>
          <p:cNvSpPr/>
          <p:nvPr/>
        </p:nvSpPr>
        <p:spPr>
          <a:xfrm>
            <a:off x="3167236" y="3356992"/>
            <a:ext cx="2556892" cy="93610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KONTAKTNÍ MÍSTO</a:t>
            </a:r>
          </a:p>
        </p:txBody>
      </p:sp>
    </p:spTree>
    <p:extLst>
      <p:ext uri="{BB962C8B-B14F-4D97-AF65-F5344CB8AC3E}">
        <p14:creationId xmlns:p14="http://schemas.microsoft.com/office/powerpoint/2010/main" val="41986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Kooperativní model spolupráce </a:t>
            </a:r>
          </a:p>
          <a:p>
            <a:pPr marL="0" indent="0">
              <a:buNone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Základní pilíře:</a:t>
            </a:r>
          </a:p>
          <a:p>
            <a:pPr marL="0" indent="0">
              <a:buNone/>
            </a:pPr>
            <a:endParaRPr lang="cs-CZ" sz="2000" u="sng" dirty="0">
              <a:solidFill>
                <a:schemeClr val="tx1"/>
              </a:solidFill>
            </a:endParaRPr>
          </a:p>
          <a:p>
            <a:pPr lvl="0"/>
            <a:r>
              <a:rPr lang="cs-CZ" sz="2000" u="sng" dirty="0" smtClean="0">
                <a:solidFill>
                  <a:schemeClr val="tx1"/>
                </a:solidFill>
              </a:rPr>
              <a:t>provázaná </a:t>
            </a:r>
            <a:r>
              <a:rPr lang="cs-CZ" sz="2000" u="sng" dirty="0">
                <a:solidFill>
                  <a:schemeClr val="tx1"/>
                </a:solidFill>
              </a:rPr>
              <a:t>kompetence </a:t>
            </a:r>
            <a:r>
              <a:rPr lang="cs-CZ" sz="2000" dirty="0">
                <a:solidFill>
                  <a:schemeClr val="tx1"/>
                </a:solidFill>
              </a:rPr>
              <a:t>odborných škol, zaměstnavatelů, rodičů a žáků</a:t>
            </a:r>
            <a:r>
              <a:rPr lang="cs-CZ" sz="2000" dirty="0" smtClean="0">
                <a:solidFill>
                  <a:schemeClr val="tx1"/>
                </a:solidFill>
              </a:rPr>
              <a:t>;</a:t>
            </a:r>
            <a:endParaRPr lang="cs-CZ" sz="2000" dirty="0">
              <a:solidFill>
                <a:schemeClr val="tx1"/>
              </a:solidFill>
            </a:endParaRPr>
          </a:p>
          <a:p>
            <a:pPr lvl="0"/>
            <a:r>
              <a:rPr lang="cs-CZ" sz="2000" u="sng" dirty="0" smtClean="0">
                <a:solidFill>
                  <a:schemeClr val="tx1"/>
                </a:solidFill>
              </a:rPr>
              <a:t>odborná </a:t>
            </a:r>
            <a:r>
              <a:rPr lang="cs-CZ" sz="2000" u="sng" dirty="0">
                <a:solidFill>
                  <a:schemeClr val="tx1"/>
                </a:solidFill>
              </a:rPr>
              <a:t>praxe </a:t>
            </a:r>
            <a:r>
              <a:rPr lang="cs-CZ" sz="2000" dirty="0">
                <a:solidFill>
                  <a:schemeClr val="tx1"/>
                </a:solidFill>
              </a:rPr>
              <a:t>na pracovištích zaměstnavatelů v součinnosti s odbornou školou</a:t>
            </a:r>
            <a:r>
              <a:rPr lang="cs-CZ" sz="2000" dirty="0" smtClean="0">
                <a:solidFill>
                  <a:schemeClr val="tx1"/>
                </a:solidFill>
              </a:rPr>
              <a:t>;</a:t>
            </a:r>
          </a:p>
          <a:p>
            <a:pPr lvl="0"/>
            <a:r>
              <a:rPr lang="cs-CZ" sz="2000" u="sng" dirty="0" smtClean="0">
                <a:solidFill>
                  <a:schemeClr val="tx1"/>
                </a:solidFill>
              </a:rPr>
              <a:t>Materiálně technická podpora</a:t>
            </a:r>
            <a:r>
              <a:rPr lang="cs-CZ" sz="2000" dirty="0" smtClean="0">
                <a:solidFill>
                  <a:schemeClr val="tx1"/>
                </a:solidFill>
              </a:rPr>
              <a:t> školám</a:t>
            </a:r>
            <a:endParaRPr lang="cs-CZ" sz="2000" dirty="0">
              <a:solidFill>
                <a:schemeClr val="tx1"/>
              </a:solidFill>
            </a:endParaRPr>
          </a:p>
          <a:p>
            <a:pPr lvl="0"/>
            <a:r>
              <a:rPr lang="cs-CZ" sz="2000" u="sng" dirty="0">
                <a:solidFill>
                  <a:schemeClr val="tx1"/>
                </a:solidFill>
              </a:rPr>
              <a:t>provázání obsahu</a:t>
            </a:r>
            <a:r>
              <a:rPr lang="cs-CZ" sz="2000" dirty="0">
                <a:solidFill>
                  <a:schemeClr val="tx1"/>
                </a:solidFill>
              </a:rPr>
              <a:t> odborného vzdělávání a jeho </a:t>
            </a:r>
            <a:r>
              <a:rPr lang="cs-CZ" sz="2000" u="sng" dirty="0">
                <a:solidFill>
                  <a:schemeClr val="tx1"/>
                </a:solidFill>
              </a:rPr>
              <a:t>výstupů s požadavky praxe</a:t>
            </a:r>
            <a:r>
              <a:rPr lang="cs-CZ" sz="2000" dirty="0" smtClean="0">
                <a:solidFill>
                  <a:schemeClr val="tx1"/>
                </a:solidFill>
              </a:rPr>
              <a:t>;</a:t>
            </a:r>
            <a:endParaRPr lang="cs-CZ" sz="2000" dirty="0">
              <a:solidFill>
                <a:schemeClr val="tx1"/>
              </a:solidFill>
            </a:endParaRPr>
          </a:p>
          <a:p>
            <a:pPr lvl="0"/>
            <a:r>
              <a:rPr lang="cs-CZ" sz="2000" u="sng" dirty="0">
                <a:solidFill>
                  <a:schemeClr val="tx1"/>
                </a:solidFill>
              </a:rPr>
              <a:t>motivace rodičů </a:t>
            </a:r>
            <a:r>
              <a:rPr lang="cs-CZ" sz="2000" dirty="0">
                <a:solidFill>
                  <a:schemeClr val="tx1"/>
                </a:solidFill>
              </a:rPr>
              <a:t>a uchazečů o odborné vzdělávání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Ivana\Desktop\TD 2015\Technoda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107"/>
            <a:ext cx="4537720" cy="10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4" descr="logo HKCR CZ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881106"/>
            <a:ext cx="895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ál 6"/>
          <p:cNvSpPr/>
          <p:nvPr/>
        </p:nvSpPr>
        <p:spPr>
          <a:xfrm>
            <a:off x="5940152" y="396164"/>
            <a:ext cx="2556892" cy="93610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KONTAKTNÍ MÍSTO</a:t>
            </a:r>
          </a:p>
        </p:txBody>
      </p:sp>
    </p:spTree>
    <p:extLst>
      <p:ext uri="{BB962C8B-B14F-4D97-AF65-F5344CB8AC3E}">
        <p14:creationId xmlns:p14="http://schemas.microsoft.com/office/powerpoint/2010/main" val="34241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45408" y="159457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smtClean="0">
                <a:solidFill>
                  <a:schemeClr val="tx1"/>
                </a:solidFill>
              </a:rPr>
              <a:t>DEMOGRAFICKÝ VÝVOJ</a:t>
            </a:r>
            <a:endParaRPr lang="cs-CZ" b="1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334421" y="2149741"/>
            <a:ext cx="6251574" cy="3672089"/>
            <a:chOff x="567" y="1398"/>
            <a:chExt cx="4400" cy="2787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567" y="1398"/>
              <a:ext cx="4400" cy="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180" y="1551"/>
              <a:ext cx="3491" cy="2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180" y="3510"/>
              <a:ext cx="34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1180" y="3183"/>
              <a:ext cx="34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1180" y="2857"/>
              <a:ext cx="34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1180" y="2531"/>
              <a:ext cx="34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180" y="2204"/>
              <a:ext cx="34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180" y="1877"/>
              <a:ext cx="34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180" y="1551"/>
              <a:ext cx="34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180" y="1551"/>
              <a:ext cx="3491" cy="2285"/>
            </a:xfrm>
            <a:prstGeom prst="rect">
              <a:avLst/>
            </a:prstGeom>
            <a:noFill/>
            <a:ln w="6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180" y="1551"/>
              <a:ext cx="1" cy="22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1154" y="3836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1154" y="3510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1154" y="3183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1154" y="2857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1154" y="2531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1154" y="2204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1154" y="1877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1154" y="1551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1180" y="3836"/>
              <a:ext cx="34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V="1">
              <a:off x="1180" y="3836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V="1">
              <a:off x="1354" y="3836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V="1">
              <a:off x="1529" y="3836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 flipV="1">
              <a:off x="1703" y="3836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 flipV="1">
              <a:off x="1878" y="3836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 flipV="1">
              <a:off x="2052" y="3836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 flipV="1">
              <a:off x="2227" y="3836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 flipV="1">
              <a:off x="2402" y="3836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 flipV="1">
              <a:off x="2576" y="3836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 flipV="1">
              <a:off x="2750" y="3836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 flipV="1">
              <a:off x="2926" y="3836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 flipV="1">
              <a:off x="3100" y="3836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 flipV="1">
              <a:off x="3274" y="3836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 flipV="1">
              <a:off x="3449" y="3836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 flipV="1">
              <a:off x="3624" y="3836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 flipV="1">
              <a:off x="3798" y="3836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V="1">
              <a:off x="3973" y="3836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 flipV="1">
              <a:off x="4147" y="3836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 flipV="1">
              <a:off x="4322" y="3836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 flipV="1">
              <a:off x="4496" y="3836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 flipV="1">
              <a:off x="4671" y="3836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1180" y="1761"/>
              <a:ext cx="3491" cy="1476"/>
            </a:xfrm>
            <a:custGeom>
              <a:avLst/>
              <a:gdLst>
                <a:gd name="T0" fmla="*/ 0 w 4845"/>
                <a:gd name="T1" fmla="*/ 0 h 1986"/>
                <a:gd name="T2" fmla="*/ 1 w 4845"/>
                <a:gd name="T3" fmla="*/ 1 h 1986"/>
                <a:gd name="T4" fmla="*/ 1 w 4845"/>
                <a:gd name="T5" fmla="*/ 1 h 1986"/>
                <a:gd name="T6" fmla="*/ 1 w 4845"/>
                <a:gd name="T7" fmla="*/ 1 h 1986"/>
                <a:gd name="T8" fmla="*/ 1 w 4845"/>
                <a:gd name="T9" fmla="*/ 1 h 1986"/>
                <a:gd name="T10" fmla="*/ 1 w 4845"/>
                <a:gd name="T11" fmla="*/ 1 h 1986"/>
                <a:gd name="T12" fmla="*/ 1 w 4845"/>
                <a:gd name="T13" fmla="*/ 1 h 1986"/>
                <a:gd name="T14" fmla="*/ 1 w 4845"/>
                <a:gd name="T15" fmla="*/ 1 h 1986"/>
                <a:gd name="T16" fmla="*/ 1 w 4845"/>
                <a:gd name="T17" fmla="*/ 1 h 1986"/>
                <a:gd name="T18" fmla="*/ 1 w 4845"/>
                <a:gd name="T19" fmla="*/ 1 h 1986"/>
                <a:gd name="T20" fmla="*/ 1 w 4845"/>
                <a:gd name="T21" fmla="*/ 1 h 1986"/>
                <a:gd name="T22" fmla="*/ 1 w 4845"/>
                <a:gd name="T23" fmla="*/ 2 h 1986"/>
                <a:gd name="T24" fmla="*/ 1 w 4845"/>
                <a:gd name="T25" fmla="*/ 2 h 1986"/>
                <a:gd name="T26" fmla="*/ 1 w 4845"/>
                <a:gd name="T27" fmla="*/ 2 h 1986"/>
                <a:gd name="T28" fmla="*/ 1 w 4845"/>
                <a:gd name="T29" fmla="*/ 2 h 1986"/>
                <a:gd name="T30" fmla="*/ 2 w 4845"/>
                <a:gd name="T31" fmla="*/ 2 h 1986"/>
                <a:gd name="T32" fmla="*/ 2 w 4845"/>
                <a:gd name="T33" fmla="*/ 2 h 1986"/>
                <a:gd name="T34" fmla="*/ 2 w 4845"/>
                <a:gd name="T35" fmla="*/ 2 h 1986"/>
                <a:gd name="T36" fmla="*/ 2 w 4845"/>
                <a:gd name="T37" fmla="*/ 2 h 1986"/>
                <a:gd name="T38" fmla="*/ 2 w 4845"/>
                <a:gd name="T39" fmla="*/ 1 h 1986"/>
                <a:gd name="T40" fmla="*/ 2 w 4845"/>
                <a:gd name="T41" fmla="*/ 1 h 19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45"/>
                <a:gd name="T64" fmla="*/ 0 h 1986"/>
                <a:gd name="T65" fmla="*/ 4845 w 4845"/>
                <a:gd name="T66" fmla="*/ 1986 h 19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45" h="1986">
                  <a:moveTo>
                    <a:pt x="0" y="0"/>
                  </a:moveTo>
                  <a:lnTo>
                    <a:pt x="242" y="87"/>
                  </a:lnTo>
                  <a:lnTo>
                    <a:pt x="485" y="176"/>
                  </a:lnTo>
                  <a:lnTo>
                    <a:pt x="727" y="78"/>
                  </a:lnTo>
                  <a:lnTo>
                    <a:pt x="969" y="266"/>
                  </a:lnTo>
                  <a:lnTo>
                    <a:pt x="1211" y="174"/>
                  </a:lnTo>
                  <a:lnTo>
                    <a:pt x="1454" y="223"/>
                  </a:lnTo>
                  <a:lnTo>
                    <a:pt x="1696" y="539"/>
                  </a:lnTo>
                  <a:lnTo>
                    <a:pt x="1938" y="569"/>
                  </a:lnTo>
                  <a:lnTo>
                    <a:pt x="2180" y="1184"/>
                  </a:lnTo>
                  <a:lnTo>
                    <a:pt x="2423" y="1667"/>
                  </a:lnTo>
                  <a:lnTo>
                    <a:pt x="2665" y="1911"/>
                  </a:lnTo>
                  <a:lnTo>
                    <a:pt x="2907" y="1918"/>
                  </a:lnTo>
                  <a:lnTo>
                    <a:pt x="3149" y="1933"/>
                  </a:lnTo>
                  <a:lnTo>
                    <a:pt x="3392" y="1986"/>
                  </a:lnTo>
                  <a:lnTo>
                    <a:pt x="3634" y="1940"/>
                  </a:lnTo>
                  <a:lnTo>
                    <a:pt x="3876" y="1858"/>
                  </a:lnTo>
                  <a:lnTo>
                    <a:pt x="4118" y="1788"/>
                  </a:lnTo>
                  <a:lnTo>
                    <a:pt x="4361" y="1757"/>
                  </a:lnTo>
                  <a:lnTo>
                    <a:pt x="4603" y="1669"/>
                  </a:lnTo>
                  <a:lnTo>
                    <a:pt x="4845" y="1601"/>
                  </a:lnTo>
                </a:path>
              </a:pathLst>
            </a:custGeom>
            <a:noFill/>
            <a:ln w="17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857" y="3787"/>
              <a:ext cx="29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>
                  <a:solidFill>
                    <a:srgbClr val="000000"/>
                  </a:solidFill>
                </a:rPr>
                <a:t>70 000</a:t>
              </a:r>
              <a:endParaRPr lang="cs-CZ" altLang="cs-CZ"/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857" y="3460"/>
              <a:ext cx="29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>
                  <a:solidFill>
                    <a:srgbClr val="000000"/>
                  </a:solidFill>
                </a:rPr>
                <a:t>80 000</a:t>
              </a:r>
              <a:endParaRPr lang="cs-CZ" altLang="cs-CZ"/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857" y="3133"/>
              <a:ext cx="29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>
                  <a:solidFill>
                    <a:srgbClr val="000000"/>
                  </a:solidFill>
                </a:rPr>
                <a:t>90 000</a:t>
              </a:r>
              <a:endParaRPr lang="cs-CZ" altLang="cs-CZ"/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811" y="2807"/>
              <a:ext cx="344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>
                  <a:solidFill>
                    <a:srgbClr val="000000"/>
                  </a:solidFill>
                </a:rPr>
                <a:t>100 000</a:t>
              </a:r>
              <a:endParaRPr lang="cs-CZ" altLang="cs-CZ"/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811" y="2481"/>
              <a:ext cx="344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>
                  <a:solidFill>
                    <a:srgbClr val="000000"/>
                  </a:solidFill>
                </a:rPr>
                <a:t>110 000</a:t>
              </a:r>
              <a:endParaRPr lang="cs-CZ" altLang="cs-CZ"/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811" y="2155"/>
              <a:ext cx="344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>
                  <a:solidFill>
                    <a:srgbClr val="000000"/>
                  </a:solidFill>
                </a:rPr>
                <a:t>120 000</a:t>
              </a:r>
              <a:endParaRPr lang="cs-CZ" altLang="cs-CZ"/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811" y="1828"/>
              <a:ext cx="344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>
                  <a:solidFill>
                    <a:srgbClr val="000000"/>
                  </a:solidFill>
                </a:rPr>
                <a:t>130 000</a:t>
              </a:r>
              <a:endParaRPr lang="cs-CZ" altLang="cs-CZ"/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811" y="1501"/>
              <a:ext cx="344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 dirty="0">
                  <a:solidFill>
                    <a:srgbClr val="000000"/>
                  </a:solidFill>
                </a:rPr>
                <a:t>140 000</a:t>
              </a:r>
              <a:endParaRPr lang="cs-CZ" altLang="cs-CZ" dirty="0"/>
            </a:p>
          </p:txBody>
        </p:sp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 rot="-5400000">
              <a:off x="1074" y="3923"/>
              <a:ext cx="2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>
                  <a:solidFill>
                    <a:srgbClr val="000000"/>
                  </a:solidFill>
                </a:rPr>
                <a:t>2000</a:t>
              </a:r>
              <a:endParaRPr lang="cs-CZ" altLang="cs-CZ"/>
            </a:p>
          </p:txBody>
        </p:sp>
        <p:sp>
          <p:nvSpPr>
            <p:cNvPr id="58" name="Rectangle 55"/>
            <p:cNvSpPr>
              <a:spLocks noChangeArrowheads="1"/>
            </p:cNvSpPr>
            <p:nvPr/>
          </p:nvSpPr>
          <p:spPr bwMode="auto">
            <a:xfrm rot="-5400000">
              <a:off x="1250" y="3923"/>
              <a:ext cx="2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>
                  <a:solidFill>
                    <a:srgbClr val="000000"/>
                  </a:solidFill>
                </a:rPr>
                <a:t>2001</a:t>
              </a:r>
              <a:endParaRPr lang="cs-CZ" altLang="cs-CZ"/>
            </a:p>
          </p:txBody>
        </p:sp>
        <p:sp>
          <p:nvSpPr>
            <p:cNvPr id="59" name="Rectangle 56"/>
            <p:cNvSpPr>
              <a:spLocks noChangeArrowheads="1"/>
            </p:cNvSpPr>
            <p:nvPr/>
          </p:nvSpPr>
          <p:spPr bwMode="auto">
            <a:xfrm rot="-5400000">
              <a:off x="1425" y="3923"/>
              <a:ext cx="2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>
                  <a:solidFill>
                    <a:srgbClr val="000000"/>
                  </a:solidFill>
                </a:rPr>
                <a:t>2002</a:t>
              </a:r>
              <a:endParaRPr lang="cs-CZ" altLang="cs-CZ"/>
            </a:p>
          </p:txBody>
        </p:sp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 rot="-5400000">
              <a:off x="1599" y="3923"/>
              <a:ext cx="2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>
                  <a:solidFill>
                    <a:srgbClr val="000000"/>
                  </a:solidFill>
                </a:rPr>
                <a:t>2003</a:t>
              </a:r>
              <a:endParaRPr lang="cs-CZ" altLang="cs-CZ"/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 rot="-5400000">
              <a:off x="1774" y="3923"/>
              <a:ext cx="2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>
                  <a:solidFill>
                    <a:srgbClr val="000000"/>
                  </a:solidFill>
                </a:rPr>
                <a:t>2004</a:t>
              </a:r>
              <a:endParaRPr lang="cs-CZ" altLang="cs-CZ"/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 rot="-5400000">
              <a:off x="1948" y="3923"/>
              <a:ext cx="2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>
                  <a:solidFill>
                    <a:srgbClr val="000000"/>
                  </a:solidFill>
                </a:rPr>
                <a:t>2005</a:t>
              </a:r>
              <a:endParaRPr lang="cs-CZ" altLang="cs-CZ"/>
            </a:p>
          </p:txBody>
        </p:sp>
        <p:sp>
          <p:nvSpPr>
            <p:cNvPr id="63" name="Rectangle 60"/>
            <p:cNvSpPr>
              <a:spLocks noChangeArrowheads="1"/>
            </p:cNvSpPr>
            <p:nvPr/>
          </p:nvSpPr>
          <p:spPr bwMode="auto">
            <a:xfrm rot="-5400000">
              <a:off x="2123" y="3923"/>
              <a:ext cx="2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>
                  <a:solidFill>
                    <a:srgbClr val="000000"/>
                  </a:solidFill>
                </a:rPr>
                <a:t>2006</a:t>
              </a:r>
              <a:endParaRPr lang="cs-CZ" altLang="cs-CZ"/>
            </a:p>
          </p:txBody>
        </p:sp>
        <p:sp>
          <p:nvSpPr>
            <p:cNvPr id="64" name="Rectangle 61"/>
            <p:cNvSpPr>
              <a:spLocks noChangeArrowheads="1"/>
            </p:cNvSpPr>
            <p:nvPr/>
          </p:nvSpPr>
          <p:spPr bwMode="auto">
            <a:xfrm rot="-5400000">
              <a:off x="2297" y="3923"/>
              <a:ext cx="2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>
                  <a:solidFill>
                    <a:srgbClr val="000000"/>
                  </a:solidFill>
                </a:rPr>
                <a:t>2007</a:t>
              </a:r>
              <a:endParaRPr lang="cs-CZ" altLang="cs-CZ"/>
            </a:p>
          </p:txBody>
        </p:sp>
        <p:sp>
          <p:nvSpPr>
            <p:cNvPr id="65" name="Rectangle 62"/>
            <p:cNvSpPr>
              <a:spLocks noChangeArrowheads="1"/>
            </p:cNvSpPr>
            <p:nvPr/>
          </p:nvSpPr>
          <p:spPr bwMode="auto">
            <a:xfrm rot="-5400000">
              <a:off x="2472" y="3923"/>
              <a:ext cx="2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>
                  <a:solidFill>
                    <a:srgbClr val="000000"/>
                  </a:solidFill>
                </a:rPr>
                <a:t>2008</a:t>
              </a:r>
              <a:endParaRPr lang="cs-CZ" altLang="cs-CZ"/>
            </a:p>
          </p:txBody>
        </p:sp>
        <p:sp>
          <p:nvSpPr>
            <p:cNvPr id="66" name="Rectangle 63"/>
            <p:cNvSpPr>
              <a:spLocks noChangeArrowheads="1"/>
            </p:cNvSpPr>
            <p:nvPr/>
          </p:nvSpPr>
          <p:spPr bwMode="auto">
            <a:xfrm rot="-5400000">
              <a:off x="2646" y="3923"/>
              <a:ext cx="2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>
                  <a:solidFill>
                    <a:srgbClr val="000000"/>
                  </a:solidFill>
                </a:rPr>
                <a:t>2009</a:t>
              </a:r>
              <a:endParaRPr lang="cs-CZ" altLang="cs-CZ"/>
            </a:p>
          </p:txBody>
        </p:sp>
        <p:sp>
          <p:nvSpPr>
            <p:cNvPr id="67" name="Rectangle 64"/>
            <p:cNvSpPr>
              <a:spLocks noChangeArrowheads="1"/>
            </p:cNvSpPr>
            <p:nvPr/>
          </p:nvSpPr>
          <p:spPr bwMode="auto">
            <a:xfrm rot="-5400000">
              <a:off x="2821" y="3923"/>
              <a:ext cx="2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>
                  <a:solidFill>
                    <a:srgbClr val="000000"/>
                  </a:solidFill>
                </a:rPr>
                <a:t>2010</a:t>
              </a:r>
              <a:endParaRPr lang="cs-CZ" altLang="cs-CZ"/>
            </a:p>
          </p:txBody>
        </p:sp>
        <p:sp>
          <p:nvSpPr>
            <p:cNvPr id="68" name="Rectangle 65"/>
            <p:cNvSpPr>
              <a:spLocks noChangeArrowheads="1"/>
            </p:cNvSpPr>
            <p:nvPr/>
          </p:nvSpPr>
          <p:spPr bwMode="auto">
            <a:xfrm rot="-5400000">
              <a:off x="2996" y="3923"/>
              <a:ext cx="2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>
                  <a:solidFill>
                    <a:srgbClr val="000000"/>
                  </a:solidFill>
                </a:rPr>
                <a:t>2011</a:t>
              </a:r>
              <a:endParaRPr lang="cs-CZ" altLang="cs-CZ"/>
            </a:p>
          </p:txBody>
        </p:sp>
        <p:sp>
          <p:nvSpPr>
            <p:cNvPr id="69" name="Rectangle 66"/>
            <p:cNvSpPr>
              <a:spLocks noChangeArrowheads="1"/>
            </p:cNvSpPr>
            <p:nvPr/>
          </p:nvSpPr>
          <p:spPr bwMode="auto">
            <a:xfrm rot="-5400000">
              <a:off x="3170" y="3923"/>
              <a:ext cx="2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>
                  <a:solidFill>
                    <a:srgbClr val="000000"/>
                  </a:solidFill>
                </a:rPr>
                <a:t>2012</a:t>
              </a:r>
              <a:endParaRPr lang="cs-CZ" altLang="cs-CZ"/>
            </a:p>
          </p:txBody>
        </p:sp>
        <p:sp>
          <p:nvSpPr>
            <p:cNvPr id="70" name="Rectangle 67"/>
            <p:cNvSpPr>
              <a:spLocks noChangeArrowheads="1"/>
            </p:cNvSpPr>
            <p:nvPr/>
          </p:nvSpPr>
          <p:spPr bwMode="auto">
            <a:xfrm rot="-5400000">
              <a:off x="3344" y="3923"/>
              <a:ext cx="2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>
                  <a:solidFill>
                    <a:srgbClr val="000000"/>
                  </a:solidFill>
                </a:rPr>
                <a:t>2013</a:t>
              </a:r>
              <a:endParaRPr lang="cs-CZ" altLang="cs-CZ"/>
            </a:p>
          </p:txBody>
        </p:sp>
        <p:sp>
          <p:nvSpPr>
            <p:cNvPr id="71" name="Rectangle 68"/>
            <p:cNvSpPr>
              <a:spLocks noChangeArrowheads="1"/>
            </p:cNvSpPr>
            <p:nvPr/>
          </p:nvSpPr>
          <p:spPr bwMode="auto">
            <a:xfrm rot="-5400000">
              <a:off x="3520" y="3923"/>
              <a:ext cx="2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>
                  <a:solidFill>
                    <a:srgbClr val="000000"/>
                  </a:solidFill>
                </a:rPr>
                <a:t>2014</a:t>
              </a:r>
              <a:endParaRPr lang="cs-CZ" altLang="cs-CZ"/>
            </a:p>
          </p:txBody>
        </p:sp>
        <p:sp>
          <p:nvSpPr>
            <p:cNvPr id="72" name="Rectangle 69"/>
            <p:cNvSpPr>
              <a:spLocks noChangeArrowheads="1"/>
            </p:cNvSpPr>
            <p:nvPr/>
          </p:nvSpPr>
          <p:spPr bwMode="auto">
            <a:xfrm rot="-5400000">
              <a:off x="3694" y="3923"/>
              <a:ext cx="2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>
                  <a:solidFill>
                    <a:srgbClr val="000000"/>
                  </a:solidFill>
                </a:rPr>
                <a:t>2015</a:t>
              </a:r>
              <a:endParaRPr lang="cs-CZ" altLang="cs-CZ"/>
            </a:p>
          </p:txBody>
        </p:sp>
        <p:sp>
          <p:nvSpPr>
            <p:cNvPr id="73" name="Rectangle 70"/>
            <p:cNvSpPr>
              <a:spLocks noChangeArrowheads="1"/>
            </p:cNvSpPr>
            <p:nvPr/>
          </p:nvSpPr>
          <p:spPr bwMode="auto">
            <a:xfrm rot="-5400000">
              <a:off x="3868" y="3923"/>
              <a:ext cx="2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>
                  <a:solidFill>
                    <a:srgbClr val="000000"/>
                  </a:solidFill>
                </a:rPr>
                <a:t>2016</a:t>
              </a:r>
              <a:endParaRPr lang="cs-CZ" altLang="cs-CZ"/>
            </a:p>
          </p:txBody>
        </p:sp>
        <p:sp>
          <p:nvSpPr>
            <p:cNvPr id="74" name="Rectangle 71"/>
            <p:cNvSpPr>
              <a:spLocks noChangeArrowheads="1"/>
            </p:cNvSpPr>
            <p:nvPr/>
          </p:nvSpPr>
          <p:spPr bwMode="auto">
            <a:xfrm rot="-5400000">
              <a:off x="4043" y="3922"/>
              <a:ext cx="2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>
                  <a:solidFill>
                    <a:srgbClr val="000000"/>
                  </a:solidFill>
                </a:rPr>
                <a:t>2017</a:t>
              </a:r>
              <a:endParaRPr lang="cs-CZ" altLang="cs-CZ"/>
            </a:p>
          </p:txBody>
        </p:sp>
        <p:sp>
          <p:nvSpPr>
            <p:cNvPr id="75" name="Rectangle 72"/>
            <p:cNvSpPr>
              <a:spLocks noChangeArrowheads="1"/>
            </p:cNvSpPr>
            <p:nvPr/>
          </p:nvSpPr>
          <p:spPr bwMode="auto">
            <a:xfrm rot="-5400000">
              <a:off x="4218" y="3922"/>
              <a:ext cx="2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>
                  <a:solidFill>
                    <a:srgbClr val="000000"/>
                  </a:solidFill>
                </a:rPr>
                <a:t>2018</a:t>
              </a:r>
              <a:endParaRPr lang="cs-CZ" altLang="cs-CZ"/>
            </a:p>
          </p:txBody>
        </p:sp>
        <p:sp>
          <p:nvSpPr>
            <p:cNvPr id="76" name="Rectangle 73"/>
            <p:cNvSpPr>
              <a:spLocks noChangeArrowheads="1"/>
            </p:cNvSpPr>
            <p:nvPr/>
          </p:nvSpPr>
          <p:spPr bwMode="auto">
            <a:xfrm rot="-5400000">
              <a:off x="4392" y="3922"/>
              <a:ext cx="2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>
                  <a:solidFill>
                    <a:srgbClr val="000000"/>
                  </a:solidFill>
                </a:rPr>
                <a:t>2019</a:t>
              </a:r>
              <a:endParaRPr lang="cs-CZ" altLang="cs-CZ"/>
            </a:p>
          </p:txBody>
        </p:sp>
        <p:sp>
          <p:nvSpPr>
            <p:cNvPr id="77" name="Rectangle 74"/>
            <p:cNvSpPr>
              <a:spLocks noChangeArrowheads="1"/>
            </p:cNvSpPr>
            <p:nvPr/>
          </p:nvSpPr>
          <p:spPr bwMode="auto">
            <a:xfrm rot="-5400000">
              <a:off x="4567" y="3922"/>
              <a:ext cx="22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1100">
                  <a:solidFill>
                    <a:srgbClr val="000000"/>
                  </a:solidFill>
                </a:rPr>
                <a:t>2020</a:t>
              </a:r>
              <a:endParaRPr lang="cs-CZ" altLang="cs-CZ"/>
            </a:p>
          </p:txBody>
        </p:sp>
        <p:sp>
          <p:nvSpPr>
            <p:cNvPr id="78" name="Rectangle 75"/>
            <p:cNvSpPr>
              <a:spLocks noChangeArrowheads="1"/>
            </p:cNvSpPr>
            <p:nvPr/>
          </p:nvSpPr>
          <p:spPr bwMode="auto">
            <a:xfrm rot="16200000">
              <a:off x="6" y="2586"/>
              <a:ext cx="132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cs-CZ" sz="1600" dirty="0">
                  <a:solidFill>
                    <a:srgbClr val="000000"/>
                  </a:solidFill>
                  <a:latin typeface="+mn-lt"/>
                </a:rPr>
                <a:t>Počty osob ve věku 15 let</a:t>
              </a:r>
              <a:endParaRPr lang="cs-CZ" sz="1600" dirty="0">
                <a:latin typeface="+mn-lt"/>
              </a:endParaRPr>
            </a:p>
          </p:txBody>
        </p:sp>
        <p:sp>
          <p:nvSpPr>
            <p:cNvPr id="79" name="Freeform 76"/>
            <p:cNvSpPr>
              <a:spLocks noEditPoints="1"/>
            </p:cNvSpPr>
            <p:nvPr/>
          </p:nvSpPr>
          <p:spPr bwMode="auto">
            <a:xfrm>
              <a:off x="2573" y="1551"/>
              <a:ext cx="9" cy="2286"/>
            </a:xfrm>
            <a:custGeom>
              <a:avLst/>
              <a:gdLst>
                <a:gd name="T0" fmla="*/ 9 w 9"/>
                <a:gd name="T1" fmla="*/ 2249 h 2286"/>
                <a:gd name="T2" fmla="*/ 0 w 9"/>
                <a:gd name="T3" fmla="*/ 2221 h 2286"/>
                <a:gd name="T4" fmla="*/ 9 w 9"/>
                <a:gd name="T5" fmla="*/ 2221 h 2286"/>
                <a:gd name="T6" fmla="*/ 0 w 9"/>
                <a:gd name="T7" fmla="*/ 2119 h 2286"/>
                <a:gd name="T8" fmla="*/ 0 w 9"/>
                <a:gd name="T9" fmla="*/ 2156 h 2286"/>
                <a:gd name="T10" fmla="*/ 9 w 9"/>
                <a:gd name="T11" fmla="*/ 2054 h 2286"/>
                <a:gd name="T12" fmla="*/ 0 w 9"/>
                <a:gd name="T13" fmla="*/ 2026 h 2286"/>
                <a:gd name="T14" fmla="*/ 9 w 9"/>
                <a:gd name="T15" fmla="*/ 2026 h 2286"/>
                <a:gd name="T16" fmla="*/ 0 w 9"/>
                <a:gd name="T17" fmla="*/ 1923 h 2286"/>
                <a:gd name="T18" fmla="*/ 0 w 9"/>
                <a:gd name="T19" fmla="*/ 1961 h 2286"/>
                <a:gd name="T20" fmla="*/ 9 w 9"/>
                <a:gd name="T21" fmla="*/ 1858 h 2286"/>
                <a:gd name="T22" fmla="*/ 0 w 9"/>
                <a:gd name="T23" fmla="*/ 1831 h 2286"/>
                <a:gd name="T24" fmla="*/ 9 w 9"/>
                <a:gd name="T25" fmla="*/ 1831 h 2286"/>
                <a:gd name="T26" fmla="*/ 0 w 9"/>
                <a:gd name="T27" fmla="*/ 1728 h 2286"/>
                <a:gd name="T28" fmla="*/ 0 w 9"/>
                <a:gd name="T29" fmla="*/ 1766 h 2286"/>
                <a:gd name="T30" fmla="*/ 9 w 9"/>
                <a:gd name="T31" fmla="*/ 1663 h 2286"/>
                <a:gd name="T32" fmla="*/ 0 w 9"/>
                <a:gd name="T33" fmla="*/ 1635 h 2286"/>
                <a:gd name="T34" fmla="*/ 9 w 9"/>
                <a:gd name="T35" fmla="*/ 1635 h 2286"/>
                <a:gd name="T36" fmla="*/ 0 w 9"/>
                <a:gd name="T37" fmla="*/ 1533 h 2286"/>
                <a:gd name="T38" fmla="*/ 0 w 9"/>
                <a:gd name="T39" fmla="*/ 1570 h 2286"/>
                <a:gd name="T40" fmla="*/ 9 w 9"/>
                <a:gd name="T41" fmla="*/ 1468 h 2286"/>
                <a:gd name="T42" fmla="*/ 0 w 9"/>
                <a:gd name="T43" fmla="*/ 1440 h 2286"/>
                <a:gd name="T44" fmla="*/ 9 w 9"/>
                <a:gd name="T45" fmla="*/ 1440 h 2286"/>
                <a:gd name="T46" fmla="*/ 0 w 9"/>
                <a:gd name="T47" fmla="*/ 1338 h 2286"/>
                <a:gd name="T48" fmla="*/ 0 w 9"/>
                <a:gd name="T49" fmla="*/ 1375 h 2286"/>
                <a:gd name="T50" fmla="*/ 9 w 9"/>
                <a:gd name="T51" fmla="*/ 1273 h 2286"/>
                <a:gd name="T52" fmla="*/ 0 w 9"/>
                <a:gd name="T53" fmla="*/ 1245 h 2286"/>
                <a:gd name="T54" fmla="*/ 9 w 9"/>
                <a:gd name="T55" fmla="*/ 1245 h 2286"/>
                <a:gd name="T56" fmla="*/ 0 w 9"/>
                <a:gd name="T57" fmla="*/ 1143 h 2286"/>
                <a:gd name="T58" fmla="*/ 0 w 9"/>
                <a:gd name="T59" fmla="*/ 1180 h 2286"/>
                <a:gd name="T60" fmla="*/ 9 w 9"/>
                <a:gd name="T61" fmla="*/ 1078 h 2286"/>
                <a:gd name="T62" fmla="*/ 0 w 9"/>
                <a:gd name="T63" fmla="*/ 1050 h 2286"/>
                <a:gd name="T64" fmla="*/ 9 w 9"/>
                <a:gd name="T65" fmla="*/ 1050 h 2286"/>
                <a:gd name="T66" fmla="*/ 0 w 9"/>
                <a:gd name="T67" fmla="*/ 948 h 2286"/>
                <a:gd name="T68" fmla="*/ 0 w 9"/>
                <a:gd name="T69" fmla="*/ 985 h 2286"/>
                <a:gd name="T70" fmla="*/ 9 w 9"/>
                <a:gd name="T71" fmla="*/ 883 h 2286"/>
                <a:gd name="T72" fmla="*/ 0 w 9"/>
                <a:gd name="T73" fmla="*/ 855 h 2286"/>
                <a:gd name="T74" fmla="*/ 9 w 9"/>
                <a:gd name="T75" fmla="*/ 855 h 2286"/>
                <a:gd name="T76" fmla="*/ 0 w 9"/>
                <a:gd name="T77" fmla="*/ 753 h 2286"/>
                <a:gd name="T78" fmla="*/ 0 w 9"/>
                <a:gd name="T79" fmla="*/ 790 h 2286"/>
                <a:gd name="T80" fmla="*/ 9 w 9"/>
                <a:gd name="T81" fmla="*/ 688 h 2286"/>
                <a:gd name="T82" fmla="*/ 0 w 9"/>
                <a:gd name="T83" fmla="*/ 660 h 2286"/>
                <a:gd name="T84" fmla="*/ 9 w 9"/>
                <a:gd name="T85" fmla="*/ 660 h 2286"/>
                <a:gd name="T86" fmla="*/ 0 w 9"/>
                <a:gd name="T87" fmla="*/ 558 h 2286"/>
                <a:gd name="T88" fmla="*/ 0 w 9"/>
                <a:gd name="T89" fmla="*/ 595 h 2286"/>
                <a:gd name="T90" fmla="*/ 9 w 9"/>
                <a:gd name="T91" fmla="*/ 493 h 2286"/>
                <a:gd name="T92" fmla="*/ 0 w 9"/>
                <a:gd name="T93" fmla="*/ 465 h 2286"/>
                <a:gd name="T94" fmla="*/ 9 w 9"/>
                <a:gd name="T95" fmla="*/ 465 h 2286"/>
                <a:gd name="T96" fmla="*/ 0 w 9"/>
                <a:gd name="T97" fmla="*/ 363 h 2286"/>
                <a:gd name="T98" fmla="*/ 0 w 9"/>
                <a:gd name="T99" fmla="*/ 400 h 2286"/>
                <a:gd name="T100" fmla="*/ 9 w 9"/>
                <a:gd name="T101" fmla="*/ 298 h 2286"/>
                <a:gd name="T102" fmla="*/ 0 w 9"/>
                <a:gd name="T103" fmla="*/ 270 h 2286"/>
                <a:gd name="T104" fmla="*/ 9 w 9"/>
                <a:gd name="T105" fmla="*/ 270 h 2286"/>
                <a:gd name="T106" fmla="*/ 0 w 9"/>
                <a:gd name="T107" fmla="*/ 168 h 2286"/>
                <a:gd name="T108" fmla="*/ 0 w 9"/>
                <a:gd name="T109" fmla="*/ 205 h 2286"/>
                <a:gd name="T110" fmla="*/ 9 w 9"/>
                <a:gd name="T111" fmla="*/ 103 h 2286"/>
                <a:gd name="T112" fmla="*/ 0 w 9"/>
                <a:gd name="T113" fmla="*/ 75 h 2286"/>
                <a:gd name="T114" fmla="*/ 9 w 9"/>
                <a:gd name="T115" fmla="*/ 75 h 2286"/>
                <a:gd name="T116" fmla="*/ 0 w 9"/>
                <a:gd name="T117" fmla="*/ 0 h 2286"/>
                <a:gd name="T118" fmla="*/ 0 w 9"/>
                <a:gd name="T119" fmla="*/ 10 h 228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"/>
                <a:gd name="T181" fmla="*/ 0 h 2286"/>
                <a:gd name="T182" fmla="*/ 9 w 9"/>
                <a:gd name="T183" fmla="*/ 2286 h 228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" h="2286">
                  <a:moveTo>
                    <a:pt x="0" y="2286"/>
                  </a:moveTo>
                  <a:lnTo>
                    <a:pt x="0" y="2249"/>
                  </a:lnTo>
                  <a:lnTo>
                    <a:pt x="9" y="2249"/>
                  </a:lnTo>
                  <a:lnTo>
                    <a:pt x="9" y="2286"/>
                  </a:lnTo>
                  <a:lnTo>
                    <a:pt x="0" y="2286"/>
                  </a:lnTo>
                  <a:close/>
                  <a:moveTo>
                    <a:pt x="0" y="2221"/>
                  </a:moveTo>
                  <a:lnTo>
                    <a:pt x="0" y="2184"/>
                  </a:lnTo>
                  <a:lnTo>
                    <a:pt x="9" y="2184"/>
                  </a:lnTo>
                  <a:lnTo>
                    <a:pt x="9" y="2221"/>
                  </a:lnTo>
                  <a:lnTo>
                    <a:pt x="0" y="2221"/>
                  </a:lnTo>
                  <a:close/>
                  <a:moveTo>
                    <a:pt x="0" y="2156"/>
                  </a:moveTo>
                  <a:lnTo>
                    <a:pt x="0" y="2119"/>
                  </a:lnTo>
                  <a:lnTo>
                    <a:pt x="9" y="2119"/>
                  </a:lnTo>
                  <a:lnTo>
                    <a:pt x="9" y="2156"/>
                  </a:lnTo>
                  <a:lnTo>
                    <a:pt x="0" y="2156"/>
                  </a:lnTo>
                  <a:close/>
                  <a:moveTo>
                    <a:pt x="0" y="2091"/>
                  </a:moveTo>
                  <a:lnTo>
                    <a:pt x="0" y="2054"/>
                  </a:lnTo>
                  <a:lnTo>
                    <a:pt x="9" y="2054"/>
                  </a:lnTo>
                  <a:lnTo>
                    <a:pt x="9" y="2091"/>
                  </a:lnTo>
                  <a:lnTo>
                    <a:pt x="0" y="2091"/>
                  </a:lnTo>
                  <a:close/>
                  <a:moveTo>
                    <a:pt x="0" y="2026"/>
                  </a:moveTo>
                  <a:lnTo>
                    <a:pt x="0" y="1989"/>
                  </a:lnTo>
                  <a:lnTo>
                    <a:pt x="9" y="1989"/>
                  </a:lnTo>
                  <a:lnTo>
                    <a:pt x="9" y="2026"/>
                  </a:lnTo>
                  <a:lnTo>
                    <a:pt x="0" y="2026"/>
                  </a:lnTo>
                  <a:close/>
                  <a:moveTo>
                    <a:pt x="0" y="1961"/>
                  </a:moveTo>
                  <a:lnTo>
                    <a:pt x="0" y="1923"/>
                  </a:lnTo>
                  <a:lnTo>
                    <a:pt x="9" y="1923"/>
                  </a:lnTo>
                  <a:lnTo>
                    <a:pt x="9" y="1961"/>
                  </a:lnTo>
                  <a:lnTo>
                    <a:pt x="0" y="1961"/>
                  </a:lnTo>
                  <a:close/>
                  <a:moveTo>
                    <a:pt x="0" y="1896"/>
                  </a:moveTo>
                  <a:lnTo>
                    <a:pt x="0" y="1858"/>
                  </a:lnTo>
                  <a:lnTo>
                    <a:pt x="9" y="1858"/>
                  </a:lnTo>
                  <a:lnTo>
                    <a:pt x="9" y="1896"/>
                  </a:lnTo>
                  <a:lnTo>
                    <a:pt x="0" y="1896"/>
                  </a:lnTo>
                  <a:close/>
                  <a:moveTo>
                    <a:pt x="0" y="1831"/>
                  </a:moveTo>
                  <a:lnTo>
                    <a:pt x="0" y="1793"/>
                  </a:lnTo>
                  <a:lnTo>
                    <a:pt x="9" y="1793"/>
                  </a:lnTo>
                  <a:lnTo>
                    <a:pt x="9" y="1831"/>
                  </a:lnTo>
                  <a:lnTo>
                    <a:pt x="0" y="1831"/>
                  </a:lnTo>
                  <a:close/>
                  <a:moveTo>
                    <a:pt x="0" y="1766"/>
                  </a:moveTo>
                  <a:lnTo>
                    <a:pt x="0" y="1728"/>
                  </a:lnTo>
                  <a:lnTo>
                    <a:pt x="9" y="1728"/>
                  </a:lnTo>
                  <a:lnTo>
                    <a:pt x="9" y="1766"/>
                  </a:lnTo>
                  <a:lnTo>
                    <a:pt x="0" y="1766"/>
                  </a:lnTo>
                  <a:close/>
                  <a:moveTo>
                    <a:pt x="0" y="1701"/>
                  </a:moveTo>
                  <a:lnTo>
                    <a:pt x="0" y="1663"/>
                  </a:lnTo>
                  <a:lnTo>
                    <a:pt x="9" y="1663"/>
                  </a:lnTo>
                  <a:lnTo>
                    <a:pt x="9" y="1701"/>
                  </a:lnTo>
                  <a:lnTo>
                    <a:pt x="0" y="1701"/>
                  </a:lnTo>
                  <a:close/>
                  <a:moveTo>
                    <a:pt x="0" y="1635"/>
                  </a:moveTo>
                  <a:lnTo>
                    <a:pt x="0" y="1598"/>
                  </a:lnTo>
                  <a:lnTo>
                    <a:pt x="9" y="1598"/>
                  </a:lnTo>
                  <a:lnTo>
                    <a:pt x="9" y="1635"/>
                  </a:lnTo>
                  <a:lnTo>
                    <a:pt x="0" y="1635"/>
                  </a:lnTo>
                  <a:close/>
                  <a:moveTo>
                    <a:pt x="0" y="1570"/>
                  </a:moveTo>
                  <a:lnTo>
                    <a:pt x="0" y="1533"/>
                  </a:lnTo>
                  <a:lnTo>
                    <a:pt x="9" y="1533"/>
                  </a:lnTo>
                  <a:lnTo>
                    <a:pt x="9" y="1570"/>
                  </a:lnTo>
                  <a:lnTo>
                    <a:pt x="0" y="1570"/>
                  </a:lnTo>
                  <a:close/>
                  <a:moveTo>
                    <a:pt x="0" y="1505"/>
                  </a:moveTo>
                  <a:lnTo>
                    <a:pt x="0" y="1468"/>
                  </a:lnTo>
                  <a:lnTo>
                    <a:pt x="9" y="1468"/>
                  </a:lnTo>
                  <a:lnTo>
                    <a:pt x="9" y="1505"/>
                  </a:lnTo>
                  <a:lnTo>
                    <a:pt x="0" y="1505"/>
                  </a:lnTo>
                  <a:close/>
                  <a:moveTo>
                    <a:pt x="0" y="1440"/>
                  </a:moveTo>
                  <a:lnTo>
                    <a:pt x="0" y="1403"/>
                  </a:lnTo>
                  <a:lnTo>
                    <a:pt x="9" y="1403"/>
                  </a:lnTo>
                  <a:lnTo>
                    <a:pt x="9" y="1440"/>
                  </a:lnTo>
                  <a:lnTo>
                    <a:pt x="0" y="1440"/>
                  </a:lnTo>
                  <a:close/>
                  <a:moveTo>
                    <a:pt x="0" y="1375"/>
                  </a:moveTo>
                  <a:lnTo>
                    <a:pt x="0" y="1338"/>
                  </a:lnTo>
                  <a:lnTo>
                    <a:pt x="9" y="1338"/>
                  </a:lnTo>
                  <a:lnTo>
                    <a:pt x="9" y="1375"/>
                  </a:lnTo>
                  <a:lnTo>
                    <a:pt x="0" y="1375"/>
                  </a:lnTo>
                  <a:close/>
                  <a:moveTo>
                    <a:pt x="0" y="1310"/>
                  </a:moveTo>
                  <a:lnTo>
                    <a:pt x="0" y="1273"/>
                  </a:lnTo>
                  <a:lnTo>
                    <a:pt x="9" y="1273"/>
                  </a:lnTo>
                  <a:lnTo>
                    <a:pt x="9" y="1310"/>
                  </a:lnTo>
                  <a:lnTo>
                    <a:pt x="0" y="1310"/>
                  </a:lnTo>
                  <a:close/>
                  <a:moveTo>
                    <a:pt x="0" y="1245"/>
                  </a:moveTo>
                  <a:lnTo>
                    <a:pt x="0" y="1208"/>
                  </a:lnTo>
                  <a:lnTo>
                    <a:pt x="9" y="1208"/>
                  </a:lnTo>
                  <a:lnTo>
                    <a:pt x="9" y="1245"/>
                  </a:lnTo>
                  <a:lnTo>
                    <a:pt x="0" y="1245"/>
                  </a:lnTo>
                  <a:close/>
                  <a:moveTo>
                    <a:pt x="0" y="1180"/>
                  </a:moveTo>
                  <a:lnTo>
                    <a:pt x="0" y="1143"/>
                  </a:lnTo>
                  <a:lnTo>
                    <a:pt x="9" y="1143"/>
                  </a:lnTo>
                  <a:lnTo>
                    <a:pt x="9" y="1180"/>
                  </a:lnTo>
                  <a:lnTo>
                    <a:pt x="0" y="1180"/>
                  </a:lnTo>
                  <a:close/>
                  <a:moveTo>
                    <a:pt x="0" y="1115"/>
                  </a:moveTo>
                  <a:lnTo>
                    <a:pt x="0" y="1078"/>
                  </a:lnTo>
                  <a:lnTo>
                    <a:pt x="9" y="1078"/>
                  </a:lnTo>
                  <a:lnTo>
                    <a:pt x="9" y="1115"/>
                  </a:lnTo>
                  <a:lnTo>
                    <a:pt x="0" y="1115"/>
                  </a:lnTo>
                  <a:close/>
                  <a:moveTo>
                    <a:pt x="0" y="1050"/>
                  </a:moveTo>
                  <a:lnTo>
                    <a:pt x="0" y="1013"/>
                  </a:lnTo>
                  <a:lnTo>
                    <a:pt x="9" y="1013"/>
                  </a:lnTo>
                  <a:lnTo>
                    <a:pt x="9" y="1050"/>
                  </a:lnTo>
                  <a:lnTo>
                    <a:pt x="0" y="1050"/>
                  </a:lnTo>
                  <a:close/>
                  <a:moveTo>
                    <a:pt x="0" y="985"/>
                  </a:moveTo>
                  <a:lnTo>
                    <a:pt x="0" y="948"/>
                  </a:lnTo>
                  <a:lnTo>
                    <a:pt x="9" y="948"/>
                  </a:lnTo>
                  <a:lnTo>
                    <a:pt x="9" y="985"/>
                  </a:lnTo>
                  <a:lnTo>
                    <a:pt x="0" y="985"/>
                  </a:lnTo>
                  <a:close/>
                  <a:moveTo>
                    <a:pt x="0" y="920"/>
                  </a:moveTo>
                  <a:lnTo>
                    <a:pt x="0" y="883"/>
                  </a:lnTo>
                  <a:lnTo>
                    <a:pt x="9" y="883"/>
                  </a:lnTo>
                  <a:lnTo>
                    <a:pt x="9" y="920"/>
                  </a:lnTo>
                  <a:lnTo>
                    <a:pt x="0" y="920"/>
                  </a:lnTo>
                  <a:close/>
                  <a:moveTo>
                    <a:pt x="0" y="855"/>
                  </a:moveTo>
                  <a:lnTo>
                    <a:pt x="0" y="818"/>
                  </a:lnTo>
                  <a:lnTo>
                    <a:pt x="9" y="818"/>
                  </a:lnTo>
                  <a:lnTo>
                    <a:pt x="9" y="855"/>
                  </a:lnTo>
                  <a:lnTo>
                    <a:pt x="0" y="855"/>
                  </a:lnTo>
                  <a:close/>
                  <a:moveTo>
                    <a:pt x="0" y="790"/>
                  </a:moveTo>
                  <a:lnTo>
                    <a:pt x="0" y="753"/>
                  </a:lnTo>
                  <a:lnTo>
                    <a:pt x="9" y="753"/>
                  </a:lnTo>
                  <a:lnTo>
                    <a:pt x="9" y="790"/>
                  </a:lnTo>
                  <a:lnTo>
                    <a:pt x="0" y="790"/>
                  </a:lnTo>
                  <a:close/>
                  <a:moveTo>
                    <a:pt x="0" y="725"/>
                  </a:moveTo>
                  <a:lnTo>
                    <a:pt x="0" y="688"/>
                  </a:lnTo>
                  <a:lnTo>
                    <a:pt x="9" y="688"/>
                  </a:lnTo>
                  <a:lnTo>
                    <a:pt x="9" y="725"/>
                  </a:lnTo>
                  <a:lnTo>
                    <a:pt x="0" y="725"/>
                  </a:lnTo>
                  <a:close/>
                  <a:moveTo>
                    <a:pt x="0" y="660"/>
                  </a:moveTo>
                  <a:lnTo>
                    <a:pt x="0" y="623"/>
                  </a:lnTo>
                  <a:lnTo>
                    <a:pt x="9" y="623"/>
                  </a:lnTo>
                  <a:lnTo>
                    <a:pt x="9" y="660"/>
                  </a:lnTo>
                  <a:lnTo>
                    <a:pt x="0" y="660"/>
                  </a:lnTo>
                  <a:close/>
                  <a:moveTo>
                    <a:pt x="0" y="595"/>
                  </a:moveTo>
                  <a:lnTo>
                    <a:pt x="0" y="558"/>
                  </a:lnTo>
                  <a:lnTo>
                    <a:pt x="9" y="558"/>
                  </a:lnTo>
                  <a:lnTo>
                    <a:pt x="9" y="595"/>
                  </a:lnTo>
                  <a:lnTo>
                    <a:pt x="0" y="595"/>
                  </a:lnTo>
                  <a:close/>
                  <a:moveTo>
                    <a:pt x="0" y="530"/>
                  </a:moveTo>
                  <a:lnTo>
                    <a:pt x="0" y="493"/>
                  </a:lnTo>
                  <a:lnTo>
                    <a:pt x="9" y="493"/>
                  </a:lnTo>
                  <a:lnTo>
                    <a:pt x="9" y="530"/>
                  </a:lnTo>
                  <a:lnTo>
                    <a:pt x="0" y="530"/>
                  </a:lnTo>
                  <a:close/>
                  <a:moveTo>
                    <a:pt x="0" y="465"/>
                  </a:moveTo>
                  <a:lnTo>
                    <a:pt x="0" y="428"/>
                  </a:lnTo>
                  <a:lnTo>
                    <a:pt x="9" y="428"/>
                  </a:lnTo>
                  <a:lnTo>
                    <a:pt x="9" y="465"/>
                  </a:lnTo>
                  <a:lnTo>
                    <a:pt x="0" y="465"/>
                  </a:lnTo>
                  <a:close/>
                  <a:moveTo>
                    <a:pt x="0" y="400"/>
                  </a:moveTo>
                  <a:lnTo>
                    <a:pt x="0" y="363"/>
                  </a:lnTo>
                  <a:lnTo>
                    <a:pt x="9" y="363"/>
                  </a:lnTo>
                  <a:lnTo>
                    <a:pt x="9" y="400"/>
                  </a:lnTo>
                  <a:lnTo>
                    <a:pt x="0" y="400"/>
                  </a:lnTo>
                  <a:close/>
                  <a:moveTo>
                    <a:pt x="0" y="335"/>
                  </a:moveTo>
                  <a:lnTo>
                    <a:pt x="0" y="298"/>
                  </a:lnTo>
                  <a:lnTo>
                    <a:pt x="9" y="298"/>
                  </a:lnTo>
                  <a:lnTo>
                    <a:pt x="9" y="335"/>
                  </a:lnTo>
                  <a:lnTo>
                    <a:pt x="0" y="335"/>
                  </a:lnTo>
                  <a:close/>
                  <a:moveTo>
                    <a:pt x="0" y="270"/>
                  </a:moveTo>
                  <a:lnTo>
                    <a:pt x="0" y="233"/>
                  </a:lnTo>
                  <a:lnTo>
                    <a:pt x="9" y="233"/>
                  </a:lnTo>
                  <a:lnTo>
                    <a:pt x="9" y="270"/>
                  </a:lnTo>
                  <a:lnTo>
                    <a:pt x="0" y="270"/>
                  </a:lnTo>
                  <a:close/>
                  <a:moveTo>
                    <a:pt x="0" y="205"/>
                  </a:moveTo>
                  <a:lnTo>
                    <a:pt x="0" y="168"/>
                  </a:lnTo>
                  <a:lnTo>
                    <a:pt x="9" y="168"/>
                  </a:lnTo>
                  <a:lnTo>
                    <a:pt x="9" y="205"/>
                  </a:lnTo>
                  <a:lnTo>
                    <a:pt x="0" y="205"/>
                  </a:lnTo>
                  <a:close/>
                  <a:moveTo>
                    <a:pt x="0" y="140"/>
                  </a:moveTo>
                  <a:lnTo>
                    <a:pt x="0" y="103"/>
                  </a:lnTo>
                  <a:lnTo>
                    <a:pt x="9" y="103"/>
                  </a:lnTo>
                  <a:lnTo>
                    <a:pt x="9" y="140"/>
                  </a:lnTo>
                  <a:lnTo>
                    <a:pt x="0" y="140"/>
                  </a:lnTo>
                  <a:close/>
                  <a:moveTo>
                    <a:pt x="0" y="75"/>
                  </a:moveTo>
                  <a:lnTo>
                    <a:pt x="0" y="38"/>
                  </a:lnTo>
                  <a:lnTo>
                    <a:pt x="9" y="38"/>
                  </a:lnTo>
                  <a:lnTo>
                    <a:pt x="9" y="75"/>
                  </a:lnTo>
                  <a:lnTo>
                    <a:pt x="0" y="75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80" name="Freeform 77"/>
            <p:cNvSpPr>
              <a:spLocks noEditPoints="1"/>
            </p:cNvSpPr>
            <p:nvPr/>
          </p:nvSpPr>
          <p:spPr bwMode="auto">
            <a:xfrm>
              <a:off x="3793" y="1551"/>
              <a:ext cx="9" cy="2284"/>
            </a:xfrm>
            <a:custGeom>
              <a:avLst/>
              <a:gdLst>
                <a:gd name="T0" fmla="*/ 9 w 9"/>
                <a:gd name="T1" fmla="*/ 2247 h 2284"/>
                <a:gd name="T2" fmla="*/ 0 w 9"/>
                <a:gd name="T3" fmla="*/ 2219 h 2284"/>
                <a:gd name="T4" fmla="*/ 9 w 9"/>
                <a:gd name="T5" fmla="*/ 2219 h 2284"/>
                <a:gd name="T6" fmla="*/ 0 w 9"/>
                <a:gd name="T7" fmla="*/ 2117 h 2284"/>
                <a:gd name="T8" fmla="*/ 0 w 9"/>
                <a:gd name="T9" fmla="*/ 2154 h 2284"/>
                <a:gd name="T10" fmla="*/ 9 w 9"/>
                <a:gd name="T11" fmla="*/ 2052 h 2284"/>
                <a:gd name="T12" fmla="*/ 0 w 9"/>
                <a:gd name="T13" fmla="*/ 2024 h 2284"/>
                <a:gd name="T14" fmla="*/ 9 w 9"/>
                <a:gd name="T15" fmla="*/ 2024 h 2284"/>
                <a:gd name="T16" fmla="*/ 0 w 9"/>
                <a:gd name="T17" fmla="*/ 1922 h 2284"/>
                <a:gd name="T18" fmla="*/ 0 w 9"/>
                <a:gd name="T19" fmla="*/ 1959 h 2284"/>
                <a:gd name="T20" fmla="*/ 9 w 9"/>
                <a:gd name="T21" fmla="*/ 1857 h 2284"/>
                <a:gd name="T22" fmla="*/ 0 w 9"/>
                <a:gd name="T23" fmla="*/ 1829 h 2284"/>
                <a:gd name="T24" fmla="*/ 9 w 9"/>
                <a:gd name="T25" fmla="*/ 1829 h 2284"/>
                <a:gd name="T26" fmla="*/ 0 w 9"/>
                <a:gd name="T27" fmla="*/ 1727 h 2284"/>
                <a:gd name="T28" fmla="*/ 0 w 9"/>
                <a:gd name="T29" fmla="*/ 1764 h 2284"/>
                <a:gd name="T30" fmla="*/ 9 w 9"/>
                <a:gd name="T31" fmla="*/ 1662 h 2284"/>
                <a:gd name="T32" fmla="*/ 0 w 9"/>
                <a:gd name="T33" fmla="*/ 1634 h 2284"/>
                <a:gd name="T34" fmla="*/ 9 w 9"/>
                <a:gd name="T35" fmla="*/ 1634 h 2284"/>
                <a:gd name="T36" fmla="*/ 0 w 9"/>
                <a:gd name="T37" fmla="*/ 1532 h 2284"/>
                <a:gd name="T38" fmla="*/ 0 w 9"/>
                <a:gd name="T39" fmla="*/ 1569 h 2284"/>
                <a:gd name="T40" fmla="*/ 9 w 9"/>
                <a:gd name="T41" fmla="*/ 1467 h 2284"/>
                <a:gd name="T42" fmla="*/ 0 w 9"/>
                <a:gd name="T43" fmla="*/ 1439 h 2284"/>
                <a:gd name="T44" fmla="*/ 9 w 9"/>
                <a:gd name="T45" fmla="*/ 1439 h 2284"/>
                <a:gd name="T46" fmla="*/ 0 w 9"/>
                <a:gd name="T47" fmla="*/ 1337 h 2284"/>
                <a:gd name="T48" fmla="*/ 0 w 9"/>
                <a:gd name="T49" fmla="*/ 1374 h 2284"/>
                <a:gd name="T50" fmla="*/ 9 w 9"/>
                <a:gd name="T51" fmla="*/ 1272 h 2284"/>
                <a:gd name="T52" fmla="*/ 0 w 9"/>
                <a:gd name="T53" fmla="*/ 1244 h 2284"/>
                <a:gd name="T54" fmla="*/ 9 w 9"/>
                <a:gd name="T55" fmla="*/ 1244 h 2284"/>
                <a:gd name="T56" fmla="*/ 0 w 9"/>
                <a:gd name="T57" fmla="*/ 1142 h 2284"/>
                <a:gd name="T58" fmla="*/ 0 w 9"/>
                <a:gd name="T59" fmla="*/ 1179 h 2284"/>
                <a:gd name="T60" fmla="*/ 9 w 9"/>
                <a:gd name="T61" fmla="*/ 1077 h 2284"/>
                <a:gd name="T62" fmla="*/ 0 w 9"/>
                <a:gd name="T63" fmla="*/ 1049 h 2284"/>
                <a:gd name="T64" fmla="*/ 9 w 9"/>
                <a:gd name="T65" fmla="*/ 1049 h 2284"/>
                <a:gd name="T66" fmla="*/ 0 w 9"/>
                <a:gd name="T67" fmla="*/ 947 h 2284"/>
                <a:gd name="T68" fmla="*/ 0 w 9"/>
                <a:gd name="T69" fmla="*/ 984 h 2284"/>
                <a:gd name="T70" fmla="*/ 9 w 9"/>
                <a:gd name="T71" fmla="*/ 882 h 2284"/>
                <a:gd name="T72" fmla="*/ 0 w 9"/>
                <a:gd name="T73" fmla="*/ 854 h 2284"/>
                <a:gd name="T74" fmla="*/ 9 w 9"/>
                <a:gd name="T75" fmla="*/ 854 h 2284"/>
                <a:gd name="T76" fmla="*/ 0 w 9"/>
                <a:gd name="T77" fmla="*/ 751 h 2284"/>
                <a:gd name="T78" fmla="*/ 0 w 9"/>
                <a:gd name="T79" fmla="*/ 789 h 2284"/>
                <a:gd name="T80" fmla="*/ 9 w 9"/>
                <a:gd name="T81" fmla="*/ 686 h 2284"/>
                <a:gd name="T82" fmla="*/ 0 w 9"/>
                <a:gd name="T83" fmla="*/ 659 h 2284"/>
                <a:gd name="T84" fmla="*/ 9 w 9"/>
                <a:gd name="T85" fmla="*/ 659 h 2284"/>
                <a:gd name="T86" fmla="*/ 0 w 9"/>
                <a:gd name="T87" fmla="*/ 556 h 2284"/>
                <a:gd name="T88" fmla="*/ 0 w 9"/>
                <a:gd name="T89" fmla="*/ 594 h 2284"/>
                <a:gd name="T90" fmla="*/ 9 w 9"/>
                <a:gd name="T91" fmla="*/ 491 h 2284"/>
                <a:gd name="T92" fmla="*/ 0 w 9"/>
                <a:gd name="T93" fmla="*/ 463 h 2284"/>
                <a:gd name="T94" fmla="*/ 9 w 9"/>
                <a:gd name="T95" fmla="*/ 463 h 2284"/>
                <a:gd name="T96" fmla="*/ 0 w 9"/>
                <a:gd name="T97" fmla="*/ 361 h 2284"/>
                <a:gd name="T98" fmla="*/ 0 w 9"/>
                <a:gd name="T99" fmla="*/ 398 h 2284"/>
                <a:gd name="T100" fmla="*/ 9 w 9"/>
                <a:gd name="T101" fmla="*/ 296 h 2284"/>
                <a:gd name="T102" fmla="*/ 0 w 9"/>
                <a:gd name="T103" fmla="*/ 268 h 2284"/>
                <a:gd name="T104" fmla="*/ 9 w 9"/>
                <a:gd name="T105" fmla="*/ 268 h 2284"/>
                <a:gd name="T106" fmla="*/ 0 w 9"/>
                <a:gd name="T107" fmla="*/ 166 h 2284"/>
                <a:gd name="T108" fmla="*/ 0 w 9"/>
                <a:gd name="T109" fmla="*/ 203 h 2284"/>
                <a:gd name="T110" fmla="*/ 9 w 9"/>
                <a:gd name="T111" fmla="*/ 101 h 2284"/>
                <a:gd name="T112" fmla="*/ 0 w 9"/>
                <a:gd name="T113" fmla="*/ 73 h 2284"/>
                <a:gd name="T114" fmla="*/ 9 w 9"/>
                <a:gd name="T115" fmla="*/ 73 h 2284"/>
                <a:gd name="T116" fmla="*/ 0 w 9"/>
                <a:gd name="T117" fmla="*/ 0 h 2284"/>
                <a:gd name="T118" fmla="*/ 0 w 9"/>
                <a:gd name="T119" fmla="*/ 8 h 22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"/>
                <a:gd name="T181" fmla="*/ 0 h 2284"/>
                <a:gd name="T182" fmla="*/ 9 w 9"/>
                <a:gd name="T183" fmla="*/ 2284 h 22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" h="2284">
                  <a:moveTo>
                    <a:pt x="0" y="2284"/>
                  </a:moveTo>
                  <a:lnTo>
                    <a:pt x="0" y="2247"/>
                  </a:lnTo>
                  <a:lnTo>
                    <a:pt x="9" y="2247"/>
                  </a:lnTo>
                  <a:lnTo>
                    <a:pt x="9" y="2284"/>
                  </a:lnTo>
                  <a:lnTo>
                    <a:pt x="0" y="2284"/>
                  </a:lnTo>
                  <a:close/>
                  <a:moveTo>
                    <a:pt x="0" y="2219"/>
                  </a:moveTo>
                  <a:lnTo>
                    <a:pt x="0" y="2182"/>
                  </a:lnTo>
                  <a:lnTo>
                    <a:pt x="9" y="2182"/>
                  </a:lnTo>
                  <a:lnTo>
                    <a:pt x="9" y="2219"/>
                  </a:lnTo>
                  <a:lnTo>
                    <a:pt x="0" y="2219"/>
                  </a:lnTo>
                  <a:close/>
                  <a:moveTo>
                    <a:pt x="0" y="2154"/>
                  </a:moveTo>
                  <a:lnTo>
                    <a:pt x="0" y="2117"/>
                  </a:lnTo>
                  <a:lnTo>
                    <a:pt x="9" y="2117"/>
                  </a:lnTo>
                  <a:lnTo>
                    <a:pt x="9" y="2154"/>
                  </a:lnTo>
                  <a:lnTo>
                    <a:pt x="0" y="2154"/>
                  </a:lnTo>
                  <a:close/>
                  <a:moveTo>
                    <a:pt x="0" y="2089"/>
                  </a:moveTo>
                  <a:lnTo>
                    <a:pt x="0" y="2052"/>
                  </a:lnTo>
                  <a:lnTo>
                    <a:pt x="9" y="2052"/>
                  </a:lnTo>
                  <a:lnTo>
                    <a:pt x="9" y="2089"/>
                  </a:lnTo>
                  <a:lnTo>
                    <a:pt x="0" y="2089"/>
                  </a:lnTo>
                  <a:close/>
                  <a:moveTo>
                    <a:pt x="0" y="2024"/>
                  </a:moveTo>
                  <a:lnTo>
                    <a:pt x="0" y="1987"/>
                  </a:lnTo>
                  <a:lnTo>
                    <a:pt x="9" y="1987"/>
                  </a:lnTo>
                  <a:lnTo>
                    <a:pt x="9" y="2024"/>
                  </a:lnTo>
                  <a:lnTo>
                    <a:pt x="0" y="2024"/>
                  </a:lnTo>
                  <a:close/>
                  <a:moveTo>
                    <a:pt x="0" y="1959"/>
                  </a:moveTo>
                  <a:lnTo>
                    <a:pt x="0" y="1922"/>
                  </a:lnTo>
                  <a:lnTo>
                    <a:pt x="9" y="1922"/>
                  </a:lnTo>
                  <a:lnTo>
                    <a:pt x="9" y="1959"/>
                  </a:lnTo>
                  <a:lnTo>
                    <a:pt x="0" y="1959"/>
                  </a:lnTo>
                  <a:close/>
                  <a:moveTo>
                    <a:pt x="0" y="1894"/>
                  </a:moveTo>
                  <a:lnTo>
                    <a:pt x="0" y="1857"/>
                  </a:lnTo>
                  <a:lnTo>
                    <a:pt x="9" y="1857"/>
                  </a:lnTo>
                  <a:lnTo>
                    <a:pt x="9" y="1894"/>
                  </a:lnTo>
                  <a:lnTo>
                    <a:pt x="0" y="1894"/>
                  </a:lnTo>
                  <a:close/>
                  <a:moveTo>
                    <a:pt x="0" y="1829"/>
                  </a:moveTo>
                  <a:lnTo>
                    <a:pt x="0" y="1792"/>
                  </a:lnTo>
                  <a:lnTo>
                    <a:pt x="9" y="1792"/>
                  </a:lnTo>
                  <a:lnTo>
                    <a:pt x="9" y="1829"/>
                  </a:lnTo>
                  <a:lnTo>
                    <a:pt x="0" y="1829"/>
                  </a:lnTo>
                  <a:close/>
                  <a:moveTo>
                    <a:pt x="0" y="1764"/>
                  </a:moveTo>
                  <a:lnTo>
                    <a:pt x="0" y="1727"/>
                  </a:lnTo>
                  <a:lnTo>
                    <a:pt x="9" y="1727"/>
                  </a:lnTo>
                  <a:lnTo>
                    <a:pt x="9" y="1764"/>
                  </a:lnTo>
                  <a:lnTo>
                    <a:pt x="0" y="1764"/>
                  </a:lnTo>
                  <a:close/>
                  <a:moveTo>
                    <a:pt x="0" y="1699"/>
                  </a:moveTo>
                  <a:lnTo>
                    <a:pt x="0" y="1662"/>
                  </a:lnTo>
                  <a:lnTo>
                    <a:pt x="9" y="1662"/>
                  </a:lnTo>
                  <a:lnTo>
                    <a:pt x="9" y="1699"/>
                  </a:lnTo>
                  <a:lnTo>
                    <a:pt x="0" y="1699"/>
                  </a:lnTo>
                  <a:close/>
                  <a:moveTo>
                    <a:pt x="0" y="1634"/>
                  </a:moveTo>
                  <a:lnTo>
                    <a:pt x="0" y="1597"/>
                  </a:lnTo>
                  <a:lnTo>
                    <a:pt x="9" y="1597"/>
                  </a:lnTo>
                  <a:lnTo>
                    <a:pt x="9" y="1634"/>
                  </a:lnTo>
                  <a:lnTo>
                    <a:pt x="0" y="1634"/>
                  </a:lnTo>
                  <a:close/>
                  <a:moveTo>
                    <a:pt x="0" y="1569"/>
                  </a:moveTo>
                  <a:lnTo>
                    <a:pt x="0" y="1532"/>
                  </a:lnTo>
                  <a:lnTo>
                    <a:pt x="9" y="1532"/>
                  </a:lnTo>
                  <a:lnTo>
                    <a:pt x="9" y="1569"/>
                  </a:lnTo>
                  <a:lnTo>
                    <a:pt x="0" y="1569"/>
                  </a:lnTo>
                  <a:close/>
                  <a:moveTo>
                    <a:pt x="0" y="1504"/>
                  </a:moveTo>
                  <a:lnTo>
                    <a:pt x="0" y="1467"/>
                  </a:lnTo>
                  <a:lnTo>
                    <a:pt x="9" y="1467"/>
                  </a:lnTo>
                  <a:lnTo>
                    <a:pt x="9" y="1504"/>
                  </a:lnTo>
                  <a:lnTo>
                    <a:pt x="0" y="1504"/>
                  </a:lnTo>
                  <a:close/>
                  <a:moveTo>
                    <a:pt x="0" y="1439"/>
                  </a:moveTo>
                  <a:lnTo>
                    <a:pt x="0" y="1402"/>
                  </a:lnTo>
                  <a:lnTo>
                    <a:pt x="9" y="1402"/>
                  </a:lnTo>
                  <a:lnTo>
                    <a:pt x="9" y="1439"/>
                  </a:lnTo>
                  <a:lnTo>
                    <a:pt x="0" y="1439"/>
                  </a:lnTo>
                  <a:close/>
                  <a:moveTo>
                    <a:pt x="0" y="1374"/>
                  </a:moveTo>
                  <a:lnTo>
                    <a:pt x="0" y="1337"/>
                  </a:lnTo>
                  <a:lnTo>
                    <a:pt x="9" y="1337"/>
                  </a:lnTo>
                  <a:lnTo>
                    <a:pt x="9" y="1374"/>
                  </a:lnTo>
                  <a:lnTo>
                    <a:pt x="0" y="1374"/>
                  </a:lnTo>
                  <a:close/>
                  <a:moveTo>
                    <a:pt x="0" y="1309"/>
                  </a:moveTo>
                  <a:lnTo>
                    <a:pt x="0" y="1272"/>
                  </a:lnTo>
                  <a:lnTo>
                    <a:pt x="9" y="1272"/>
                  </a:lnTo>
                  <a:lnTo>
                    <a:pt x="9" y="1309"/>
                  </a:lnTo>
                  <a:lnTo>
                    <a:pt x="0" y="1309"/>
                  </a:lnTo>
                  <a:close/>
                  <a:moveTo>
                    <a:pt x="0" y="1244"/>
                  </a:moveTo>
                  <a:lnTo>
                    <a:pt x="0" y="1207"/>
                  </a:lnTo>
                  <a:lnTo>
                    <a:pt x="9" y="1207"/>
                  </a:lnTo>
                  <a:lnTo>
                    <a:pt x="9" y="1244"/>
                  </a:lnTo>
                  <a:lnTo>
                    <a:pt x="0" y="1244"/>
                  </a:lnTo>
                  <a:close/>
                  <a:moveTo>
                    <a:pt x="0" y="1179"/>
                  </a:moveTo>
                  <a:lnTo>
                    <a:pt x="0" y="1142"/>
                  </a:lnTo>
                  <a:lnTo>
                    <a:pt x="9" y="1142"/>
                  </a:lnTo>
                  <a:lnTo>
                    <a:pt x="9" y="1179"/>
                  </a:lnTo>
                  <a:lnTo>
                    <a:pt x="0" y="1179"/>
                  </a:lnTo>
                  <a:close/>
                  <a:moveTo>
                    <a:pt x="0" y="1114"/>
                  </a:moveTo>
                  <a:lnTo>
                    <a:pt x="0" y="1077"/>
                  </a:lnTo>
                  <a:lnTo>
                    <a:pt x="9" y="1077"/>
                  </a:lnTo>
                  <a:lnTo>
                    <a:pt x="9" y="1114"/>
                  </a:lnTo>
                  <a:lnTo>
                    <a:pt x="0" y="1114"/>
                  </a:lnTo>
                  <a:close/>
                  <a:moveTo>
                    <a:pt x="0" y="1049"/>
                  </a:moveTo>
                  <a:lnTo>
                    <a:pt x="0" y="1012"/>
                  </a:lnTo>
                  <a:lnTo>
                    <a:pt x="9" y="1012"/>
                  </a:lnTo>
                  <a:lnTo>
                    <a:pt x="9" y="1049"/>
                  </a:lnTo>
                  <a:lnTo>
                    <a:pt x="0" y="1049"/>
                  </a:lnTo>
                  <a:close/>
                  <a:moveTo>
                    <a:pt x="0" y="984"/>
                  </a:moveTo>
                  <a:lnTo>
                    <a:pt x="0" y="947"/>
                  </a:lnTo>
                  <a:lnTo>
                    <a:pt x="9" y="947"/>
                  </a:lnTo>
                  <a:lnTo>
                    <a:pt x="9" y="984"/>
                  </a:lnTo>
                  <a:lnTo>
                    <a:pt x="0" y="984"/>
                  </a:lnTo>
                  <a:close/>
                  <a:moveTo>
                    <a:pt x="0" y="919"/>
                  </a:moveTo>
                  <a:lnTo>
                    <a:pt x="0" y="882"/>
                  </a:lnTo>
                  <a:lnTo>
                    <a:pt x="9" y="882"/>
                  </a:lnTo>
                  <a:lnTo>
                    <a:pt x="9" y="919"/>
                  </a:lnTo>
                  <a:lnTo>
                    <a:pt x="0" y="919"/>
                  </a:lnTo>
                  <a:close/>
                  <a:moveTo>
                    <a:pt x="0" y="854"/>
                  </a:moveTo>
                  <a:lnTo>
                    <a:pt x="0" y="816"/>
                  </a:lnTo>
                  <a:lnTo>
                    <a:pt x="9" y="816"/>
                  </a:lnTo>
                  <a:lnTo>
                    <a:pt x="9" y="854"/>
                  </a:lnTo>
                  <a:lnTo>
                    <a:pt x="0" y="854"/>
                  </a:lnTo>
                  <a:close/>
                  <a:moveTo>
                    <a:pt x="0" y="789"/>
                  </a:moveTo>
                  <a:lnTo>
                    <a:pt x="0" y="751"/>
                  </a:lnTo>
                  <a:lnTo>
                    <a:pt x="9" y="751"/>
                  </a:lnTo>
                  <a:lnTo>
                    <a:pt x="9" y="789"/>
                  </a:lnTo>
                  <a:lnTo>
                    <a:pt x="0" y="789"/>
                  </a:lnTo>
                  <a:close/>
                  <a:moveTo>
                    <a:pt x="0" y="724"/>
                  </a:moveTo>
                  <a:lnTo>
                    <a:pt x="0" y="686"/>
                  </a:lnTo>
                  <a:lnTo>
                    <a:pt x="9" y="686"/>
                  </a:lnTo>
                  <a:lnTo>
                    <a:pt x="9" y="724"/>
                  </a:lnTo>
                  <a:lnTo>
                    <a:pt x="0" y="724"/>
                  </a:lnTo>
                  <a:close/>
                  <a:moveTo>
                    <a:pt x="0" y="659"/>
                  </a:moveTo>
                  <a:lnTo>
                    <a:pt x="0" y="621"/>
                  </a:lnTo>
                  <a:lnTo>
                    <a:pt x="9" y="621"/>
                  </a:lnTo>
                  <a:lnTo>
                    <a:pt x="9" y="659"/>
                  </a:lnTo>
                  <a:lnTo>
                    <a:pt x="0" y="659"/>
                  </a:lnTo>
                  <a:close/>
                  <a:moveTo>
                    <a:pt x="0" y="594"/>
                  </a:moveTo>
                  <a:lnTo>
                    <a:pt x="0" y="556"/>
                  </a:lnTo>
                  <a:lnTo>
                    <a:pt x="9" y="556"/>
                  </a:lnTo>
                  <a:lnTo>
                    <a:pt x="9" y="594"/>
                  </a:lnTo>
                  <a:lnTo>
                    <a:pt x="0" y="594"/>
                  </a:lnTo>
                  <a:close/>
                  <a:moveTo>
                    <a:pt x="0" y="529"/>
                  </a:moveTo>
                  <a:lnTo>
                    <a:pt x="0" y="491"/>
                  </a:lnTo>
                  <a:lnTo>
                    <a:pt x="9" y="491"/>
                  </a:lnTo>
                  <a:lnTo>
                    <a:pt x="9" y="529"/>
                  </a:lnTo>
                  <a:lnTo>
                    <a:pt x="0" y="529"/>
                  </a:lnTo>
                  <a:close/>
                  <a:moveTo>
                    <a:pt x="0" y="463"/>
                  </a:moveTo>
                  <a:lnTo>
                    <a:pt x="0" y="426"/>
                  </a:lnTo>
                  <a:lnTo>
                    <a:pt x="9" y="426"/>
                  </a:lnTo>
                  <a:lnTo>
                    <a:pt x="9" y="463"/>
                  </a:lnTo>
                  <a:lnTo>
                    <a:pt x="0" y="463"/>
                  </a:lnTo>
                  <a:close/>
                  <a:moveTo>
                    <a:pt x="0" y="398"/>
                  </a:moveTo>
                  <a:lnTo>
                    <a:pt x="0" y="361"/>
                  </a:lnTo>
                  <a:lnTo>
                    <a:pt x="9" y="361"/>
                  </a:lnTo>
                  <a:lnTo>
                    <a:pt x="9" y="398"/>
                  </a:lnTo>
                  <a:lnTo>
                    <a:pt x="0" y="398"/>
                  </a:lnTo>
                  <a:close/>
                  <a:moveTo>
                    <a:pt x="0" y="333"/>
                  </a:moveTo>
                  <a:lnTo>
                    <a:pt x="0" y="296"/>
                  </a:lnTo>
                  <a:lnTo>
                    <a:pt x="9" y="296"/>
                  </a:lnTo>
                  <a:lnTo>
                    <a:pt x="9" y="333"/>
                  </a:lnTo>
                  <a:lnTo>
                    <a:pt x="0" y="333"/>
                  </a:lnTo>
                  <a:close/>
                  <a:moveTo>
                    <a:pt x="0" y="268"/>
                  </a:moveTo>
                  <a:lnTo>
                    <a:pt x="0" y="231"/>
                  </a:lnTo>
                  <a:lnTo>
                    <a:pt x="9" y="231"/>
                  </a:lnTo>
                  <a:lnTo>
                    <a:pt x="9" y="268"/>
                  </a:lnTo>
                  <a:lnTo>
                    <a:pt x="0" y="268"/>
                  </a:lnTo>
                  <a:close/>
                  <a:moveTo>
                    <a:pt x="0" y="203"/>
                  </a:moveTo>
                  <a:lnTo>
                    <a:pt x="0" y="166"/>
                  </a:lnTo>
                  <a:lnTo>
                    <a:pt x="9" y="166"/>
                  </a:lnTo>
                  <a:lnTo>
                    <a:pt x="9" y="203"/>
                  </a:lnTo>
                  <a:lnTo>
                    <a:pt x="0" y="203"/>
                  </a:lnTo>
                  <a:close/>
                  <a:moveTo>
                    <a:pt x="0" y="138"/>
                  </a:moveTo>
                  <a:lnTo>
                    <a:pt x="0" y="101"/>
                  </a:lnTo>
                  <a:lnTo>
                    <a:pt x="9" y="101"/>
                  </a:lnTo>
                  <a:lnTo>
                    <a:pt x="9" y="138"/>
                  </a:lnTo>
                  <a:lnTo>
                    <a:pt x="0" y="138"/>
                  </a:lnTo>
                  <a:close/>
                  <a:moveTo>
                    <a:pt x="0" y="73"/>
                  </a:moveTo>
                  <a:lnTo>
                    <a:pt x="0" y="36"/>
                  </a:lnTo>
                  <a:lnTo>
                    <a:pt x="9" y="36"/>
                  </a:lnTo>
                  <a:lnTo>
                    <a:pt x="9" y="73"/>
                  </a:lnTo>
                  <a:lnTo>
                    <a:pt x="0" y="73"/>
                  </a:lnTo>
                  <a:close/>
                  <a:moveTo>
                    <a:pt x="0" y="8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1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sp>
        <p:nvSpPr>
          <p:cNvPr id="3" name="Obdélník 2"/>
          <p:cNvSpPr/>
          <p:nvPr/>
        </p:nvSpPr>
        <p:spPr>
          <a:xfrm>
            <a:off x="7264798" y="6109041"/>
            <a:ext cx="1156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dirty="0"/>
              <a:t>Zdroj: ČSÚ</a:t>
            </a:r>
          </a:p>
        </p:txBody>
      </p:sp>
      <p:cxnSp>
        <p:nvCxnSpPr>
          <p:cNvPr id="82" name="Přímá spojnice se šipkou 81"/>
          <p:cNvCxnSpPr/>
          <p:nvPr/>
        </p:nvCxnSpPr>
        <p:spPr>
          <a:xfrm>
            <a:off x="5926550" y="3694720"/>
            <a:ext cx="22603" cy="7797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2" descr="C:\Users\Ivana\Desktop\TD 2015\Technoda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107"/>
            <a:ext cx="4537720" cy="10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obrázek 4" descr="logo HKCR CZ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570" y="5813802"/>
            <a:ext cx="895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9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2000" b="1" dirty="0" smtClean="0">
                <a:solidFill>
                  <a:schemeClr val="tx1"/>
                </a:solidFill>
              </a:rPr>
              <a:t>Kooperativní model spolupráce </a:t>
            </a:r>
          </a:p>
          <a:p>
            <a:pPr marL="0" indent="0" algn="ctr">
              <a:buNone/>
            </a:pPr>
            <a:endParaRPr lang="cs-CZ" sz="2000" b="1" dirty="0" smtClean="0"/>
          </a:p>
          <a:p>
            <a:pPr marL="0" indent="0" algn="ctr"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CÍL</a:t>
            </a:r>
          </a:p>
          <a:p>
            <a:pPr marL="0" indent="0" algn="ctr">
              <a:buNone/>
            </a:pPr>
            <a:endParaRPr lang="cs-CZ" sz="20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900" dirty="0" smtClean="0">
                <a:solidFill>
                  <a:schemeClr val="tx1"/>
                </a:solidFill>
              </a:rPr>
              <a:t>ZASTAVIT ODLIV VZDĚLANÝCH LIDÍ Z KRAJE</a:t>
            </a:r>
          </a:p>
          <a:p>
            <a:pPr marL="0" indent="0" algn="ctr">
              <a:buNone/>
            </a:pPr>
            <a:endParaRPr lang="cs-CZ" sz="1900" dirty="0" smtClean="0">
              <a:solidFill>
                <a:schemeClr val="tx1"/>
              </a:solidFill>
            </a:endParaRPr>
          </a:p>
          <a:p>
            <a:pPr algn="ctr"/>
            <a:r>
              <a:rPr lang="cs-CZ" sz="1900" dirty="0" smtClean="0">
                <a:solidFill>
                  <a:schemeClr val="tx1"/>
                </a:solidFill>
              </a:rPr>
              <a:t>ZVÝŠENÍ KVALITY ODBORNÉHO VZDĚLÁVÁNÍ</a:t>
            </a:r>
          </a:p>
          <a:p>
            <a:pPr algn="ctr"/>
            <a:endParaRPr lang="cs-CZ" sz="1900" dirty="0" smtClean="0">
              <a:solidFill>
                <a:schemeClr val="tx1"/>
              </a:solidFill>
            </a:endParaRPr>
          </a:p>
          <a:p>
            <a:pPr algn="ctr"/>
            <a:r>
              <a:rPr lang="cs-CZ" sz="1900" dirty="0" smtClean="0">
                <a:solidFill>
                  <a:schemeClr val="tx1"/>
                </a:solidFill>
              </a:rPr>
              <a:t>USNADNĚNÍ PŘECHODU ABSOLVENTŮ ŠKOL NA TRH PRÁCE</a:t>
            </a:r>
          </a:p>
          <a:p>
            <a:pPr algn="ctr"/>
            <a:endParaRPr lang="cs-CZ" sz="1900" dirty="0" smtClean="0">
              <a:solidFill>
                <a:schemeClr val="tx1"/>
              </a:solidFill>
            </a:endParaRPr>
          </a:p>
          <a:p>
            <a:pPr algn="ctr"/>
            <a:r>
              <a:rPr lang="cs-CZ" sz="1900" dirty="0" smtClean="0">
                <a:solidFill>
                  <a:schemeClr val="tx1"/>
                </a:solidFill>
              </a:rPr>
              <a:t>SNÍŽENÍ NEZAMĚSTNANOSTI</a:t>
            </a:r>
          </a:p>
          <a:p>
            <a:pPr algn="ctr"/>
            <a:endParaRPr lang="cs-CZ" sz="1900" dirty="0" smtClean="0">
              <a:solidFill>
                <a:schemeClr val="tx1"/>
              </a:solidFill>
            </a:endParaRPr>
          </a:p>
          <a:p>
            <a:pPr algn="ctr"/>
            <a:r>
              <a:rPr lang="cs-CZ" sz="1900" dirty="0" smtClean="0">
                <a:solidFill>
                  <a:schemeClr val="tx1"/>
                </a:solidFill>
              </a:rPr>
              <a:t>DOSTATEK ZAMĚSTNANCŮ VE FIRMÁCH</a:t>
            </a:r>
          </a:p>
          <a:p>
            <a:pPr marL="0" indent="0" algn="ctr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Ivana\Desktop\TD 2015\Technoda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107"/>
            <a:ext cx="4537720" cy="10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4" descr="logo HKCR CZ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805263"/>
            <a:ext cx="895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ál 6"/>
          <p:cNvSpPr/>
          <p:nvPr/>
        </p:nvSpPr>
        <p:spPr>
          <a:xfrm>
            <a:off x="5940152" y="396164"/>
            <a:ext cx="2556892" cy="93610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KONTAKTNÍ MÍSTO</a:t>
            </a:r>
          </a:p>
        </p:txBody>
      </p:sp>
    </p:spTree>
    <p:extLst>
      <p:ext uri="{BB962C8B-B14F-4D97-AF65-F5344CB8AC3E}">
        <p14:creationId xmlns:p14="http://schemas.microsoft.com/office/powerpoint/2010/main" val="40544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49152"/>
            <a:ext cx="8229600" cy="4525963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b="1" dirty="0" smtClean="0">
                <a:solidFill>
                  <a:schemeClr val="accent6"/>
                </a:solidFill>
              </a:rPr>
              <a:t>ŘEŠENÍ?</a:t>
            </a:r>
          </a:p>
          <a:p>
            <a:pPr marL="0" indent="0" algn="ctr">
              <a:buNone/>
            </a:pPr>
            <a:endParaRPr lang="cs-CZ" b="1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cs-CZ" b="1" dirty="0" smtClean="0">
                <a:solidFill>
                  <a:schemeClr val="accent6"/>
                </a:solidFill>
              </a:rPr>
              <a:t>SPOLUPRÁCE VŠECH</a:t>
            </a:r>
            <a:r>
              <a:rPr lang="cs-CZ" b="1" dirty="0" smtClean="0">
                <a:solidFill>
                  <a:schemeClr val="accent6"/>
                </a:solidFill>
              </a:rPr>
              <a:t>!</a:t>
            </a:r>
          </a:p>
          <a:p>
            <a:pPr marL="0" indent="0" algn="ctr">
              <a:buNone/>
            </a:pPr>
            <a:endParaRPr lang="cs-CZ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cs-CZ" b="1" dirty="0" smtClean="0">
                <a:solidFill>
                  <a:schemeClr val="accent6"/>
                </a:solidFill>
              </a:rPr>
              <a:t>HOSPODÁŘSKÁ KOMORA NABÍZÍ:</a:t>
            </a:r>
          </a:p>
          <a:p>
            <a:pPr marL="0" indent="0" algn="ctr">
              <a:buNone/>
            </a:pPr>
            <a:endParaRPr lang="cs-CZ" b="1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14.000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chemeClr val="accent6"/>
                </a:solidFill>
              </a:rPr>
              <a:t>PODNIKATELSKÝCH SUBJEKTŮ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chemeClr val="accent6"/>
                </a:solidFill>
              </a:rPr>
              <a:t>z toho</a:t>
            </a: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1.000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chemeClr val="accent6"/>
                </a:solidFill>
              </a:rPr>
              <a:t>PODNIKATELSKÝCH SUBJEKTŮ V ÚSTECKÉM KRAJI</a:t>
            </a:r>
            <a:endParaRPr lang="cs-CZ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cs-CZ" dirty="0" smtClean="0">
                <a:solidFill>
                  <a:schemeClr val="accent6"/>
                </a:solidFill>
              </a:rPr>
              <a:t>Děkuji za pozornost</a:t>
            </a:r>
            <a:endParaRPr lang="cs-CZ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cs-CZ" dirty="0" smtClean="0">
                <a:solidFill>
                  <a:schemeClr val="accent6"/>
                </a:solidFill>
              </a:rPr>
              <a:t>Ivana </a:t>
            </a:r>
            <a:r>
              <a:rPr lang="cs-CZ" dirty="0" err="1" smtClean="0">
                <a:solidFill>
                  <a:schemeClr val="accent6"/>
                </a:solidFill>
              </a:rPr>
              <a:t>Košanová</a:t>
            </a:r>
            <a:endParaRPr lang="cs-CZ" dirty="0">
              <a:solidFill>
                <a:schemeClr val="accent6"/>
              </a:solidFill>
            </a:endParaRPr>
          </a:p>
        </p:txBody>
      </p:sp>
      <p:pic>
        <p:nvPicPr>
          <p:cNvPr id="4" name="Picture 2" descr="C:\Users\Ivana\Desktop\TD 2015\Technoda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107"/>
            <a:ext cx="4537720" cy="10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obrázek 4" descr="logo HKCR CZ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733256"/>
            <a:ext cx="895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77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b="1" dirty="0" smtClean="0">
                <a:solidFill>
                  <a:schemeClr val="tx1"/>
                </a:solidFill>
              </a:rPr>
              <a:t>AKTUÁLNÍ STAV</a:t>
            </a:r>
          </a:p>
          <a:p>
            <a:pPr marL="0" indent="0" algn="ctr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>
                <a:solidFill>
                  <a:srgbClr val="FF0000"/>
                </a:solidFill>
              </a:rPr>
              <a:t>Nedostatek technicky vzdělaných absolventů</a:t>
            </a:r>
          </a:p>
          <a:p>
            <a:pPr lvl="3"/>
            <a:r>
              <a:rPr lang="cs-CZ" sz="1600" dirty="0">
                <a:solidFill>
                  <a:schemeClr val="tx1"/>
                </a:solidFill>
              </a:rPr>
              <a:t>s výučním listem</a:t>
            </a:r>
          </a:p>
          <a:p>
            <a:pPr lvl="3"/>
            <a:r>
              <a:rPr lang="cs-CZ" sz="1600" dirty="0">
                <a:solidFill>
                  <a:schemeClr val="tx1"/>
                </a:solidFill>
              </a:rPr>
              <a:t>s maturitou</a:t>
            </a:r>
          </a:p>
          <a:p>
            <a:pPr lvl="3"/>
            <a:r>
              <a:rPr lang="cs-CZ" sz="1600" dirty="0">
                <a:solidFill>
                  <a:schemeClr val="tx1"/>
                </a:solidFill>
              </a:rPr>
              <a:t>s vysokoškolským </a:t>
            </a:r>
            <a:r>
              <a:rPr lang="cs-CZ" sz="1600" dirty="0" smtClean="0">
                <a:solidFill>
                  <a:schemeClr val="tx1"/>
                </a:solidFill>
              </a:rPr>
              <a:t>diplomem</a:t>
            </a:r>
          </a:p>
          <a:p>
            <a:pPr marL="0" lvl="3" indent="0">
              <a:buNone/>
            </a:pPr>
            <a:endParaRPr lang="cs-CZ" sz="2100" dirty="0" smtClean="0">
              <a:solidFill>
                <a:srgbClr val="FF0000"/>
              </a:solidFill>
            </a:endParaRPr>
          </a:p>
          <a:p>
            <a:pPr marL="0" lvl="3" indent="0">
              <a:buNone/>
            </a:pPr>
            <a:r>
              <a:rPr lang="cs-CZ" sz="2100" b="1" dirty="0" smtClean="0">
                <a:solidFill>
                  <a:srgbClr val="FF0000"/>
                </a:solidFill>
              </a:rPr>
              <a:t>Převis nabídky humanitně </a:t>
            </a:r>
            <a:r>
              <a:rPr lang="cs-CZ" sz="2100" dirty="0" smtClean="0">
                <a:solidFill>
                  <a:srgbClr val="FF0000"/>
                </a:solidFill>
              </a:rPr>
              <a:t>vzdělaných absolventů!!!!</a:t>
            </a:r>
            <a:endParaRPr lang="cs-CZ" sz="2100" dirty="0">
              <a:solidFill>
                <a:srgbClr val="FF0000"/>
              </a:solidFill>
            </a:endParaRPr>
          </a:p>
          <a:p>
            <a:pPr marL="1371600" lvl="3" indent="0">
              <a:buNone/>
            </a:pPr>
            <a:endParaRPr lang="cs-CZ" sz="1600" dirty="0"/>
          </a:p>
          <a:p>
            <a:pPr marL="0" lvl="3" indent="0">
              <a:buNone/>
            </a:pPr>
            <a:endParaRPr lang="cs-CZ" sz="1600" dirty="0" smtClean="0">
              <a:solidFill>
                <a:srgbClr val="FF0000"/>
              </a:solidFill>
            </a:endParaRPr>
          </a:p>
          <a:p>
            <a:pPr marL="0" lvl="3" indent="0">
              <a:buNone/>
            </a:pPr>
            <a:r>
              <a:rPr lang="cs-CZ" sz="1600" dirty="0" smtClean="0">
                <a:solidFill>
                  <a:srgbClr val="FF0000"/>
                </a:solidFill>
              </a:rPr>
              <a:t>PROČ?</a:t>
            </a:r>
            <a:endParaRPr lang="cs-CZ" sz="1600" dirty="0">
              <a:solidFill>
                <a:srgbClr val="FF0000"/>
              </a:solidFill>
            </a:endParaRPr>
          </a:p>
          <a:p>
            <a:pPr lvl="0"/>
            <a:r>
              <a:rPr lang="cs-CZ" sz="1600" u="sng" dirty="0">
                <a:solidFill>
                  <a:schemeClr val="tx1"/>
                </a:solidFill>
              </a:rPr>
              <a:t>malá motivace </a:t>
            </a:r>
            <a:r>
              <a:rPr lang="cs-CZ" sz="1600" dirty="0">
                <a:solidFill>
                  <a:schemeClr val="tx1"/>
                </a:solidFill>
              </a:rPr>
              <a:t>podnikatelů k angažování v učňovském školství</a:t>
            </a:r>
          </a:p>
          <a:p>
            <a:pPr lvl="0"/>
            <a:r>
              <a:rPr lang="cs-CZ" sz="1600" dirty="0">
                <a:solidFill>
                  <a:schemeClr val="tx1"/>
                </a:solidFill>
              </a:rPr>
              <a:t>pokles </a:t>
            </a:r>
            <a:r>
              <a:rPr lang="cs-CZ" sz="1600" u="sng" dirty="0">
                <a:solidFill>
                  <a:schemeClr val="tx1"/>
                </a:solidFill>
              </a:rPr>
              <a:t>atraktivity učňovské školství</a:t>
            </a:r>
          </a:p>
          <a:p>
            <a:pPr lvl="0"/>
            <a:r>
              <a:rPr lang="cs-CZ" sz="1600" dirty="0">
                <a:solidFill>
                  <a:schemeClr val="tx1"/>
                </a:solidFill>
              </a:rPr>
              <a:t>vzdalování se </a:t>
            </a:r>
            <a:r>
              <a:rPr lang="cs-CZ" sz="1600" u="sng" dirty="0" smtClean="0">
                <a:solidFill>
                  <a:schemeClr val="tx1"/>
                </a:solidFill>
              </a:rPr>
              <a:t>školnímu </a:t>
            </a:r>
            <a:r>
              <a:rPr lang="cs-CZ" sz="1600" u="sng" dirty="0">
                <a:solidFill>
                  <a:schemeClr val="tx1"/>
                </a:solidFill>
              </a:rPr>
              <a:t>prostředí od skutečné praxe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lvl="3"/>
            <a:endParaRPr lang="cs-CZ" dirty="0" smtClean="0"/>
          </a:p>
        </p:txBody>
      </p:sp>
      <p:pic>
        <p:nvPicPr>
          <p:cNvPr id="12" name="Picture 2" descr="C:\Users\Ivana\Desktop\TD 2015\Technoda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107"/>
            <a:ext cx="4537720" cy="10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4" descr="logo HKCR CZ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898352"/>
            <a:ext cx="895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82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b="1" dirty="0" smtClean="0">
                <a:solidFill>
                  <a:schemeClr val="tx1"/>
                </a:solidFill>
              </a:rPr>
              <a:t>VÝHLED V HORIZONTU 5 – 10 LET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 smtClean="0">
                <a:solidFill>
                  <a:srgbClr val="FF0000"/>
                </a:solidFill>
              </a:rPr>
              <a:t>Chybějící technicky vzdělaná pracovní síla!</a:t>
            </a:r>
          </a:p>
          <a:p>
            <a:pPr marL="0" indent="0" algn="ctr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cs-CZ" sz="2200" dirty="0" smtClean="0">
                <a:solidFill>
                  <a:schemeClr val="tx1"/>
                </a:solidFill>
              </a:rPr>
              <a:t>PROČ?</a:t>
            </a:r>
          </a:p>
          <a:p>
            <a:pPr marL="0" indent="0" algn="ctr"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nedostatek absolventů </a:t>
            </a:r>
            <a:r>
              <a:rPr lang="cs-CZ" u="sng" dirty="0">
                <a:solidFill>
                  <a:schemeClr val="tx1"/>
                </a:solidFill>
              </a:rPr>
              <a:t>počátečního vzdělávání</a:t>
            </a:r>
          </a:p>
          <a:p>
            <a:r>
              <a:rPr lang="cs-CZ" dirty="0">
                <a:solidFill>
                  <a:schemeClr val="tx1"/>
                </a:solidFill>
              </a:rPr>
              <a:t>odchod dosud aktivní technicky vzdělané </a:t>
            </a:r>
            <a:r>
              <a:rPr lang="cs-CZ" u="sng" dirty="0">
                <a:solidFill>
                  <a:schemeClr val="tx1"/>
                </a:solidFill>
              </a:rPr>
              <a:t>pracovní síly do důchodu</a:t>
            </a:r>
          </a:p>
          <a:p>
            <a:r>
              <a:rPr lang="cs-CZ" dirty="0">
                <a:solidFill>
                  <a:schemeClr val="tx1"/>
                </a:solidFill>
              </a:rPr>
              <a:t>nároky na </a:t>
            </a:r>
            <a:r>
              <a:rPr lang="cs-CZ" u="sng" dirty="0">
                <a:solidFill>
                  <a:schemeClr val="tx1"/>
                </a:solidFill>
              </a:rPr>
              <a:t>navýšení pracovní síly</a:t>
            </a:r>
            <a:r>
              <a:rPr lang="cs-CZ" dirty="0">
                <a:solidFill>
                  <a:schemeClr val="tx1"/>
                </a:solidFill>
              </a:rPr>
              <a:t> z důvodu růstu firem a jejich navýšení </a:t>
            </a:r>
            <a:r>
              <a:rPr lang="cs-CZ" dirty="0" smtClean="0">
                <a:solidFill>
                  <a:schemeClr val="tx1"/>
                </a:solidFill>
              </a:rPr>
              <a:t>produkce</a:t>
            </a:r>
          </a:p>
          <a:p>
            <a:r>
              <a:rPr lang="cs-CZ" dirty="0">
                <a:solidFill>
                  <a:schemeClr val="tx1"/>
                </a:solidFill>
              </a:rPr>
              <a:t>d</a:t>
            </a:r>
            <a:r>
              <a:rPr lang="cs-CZ" dirty="0" smtClean="0">
                <a:solidFill>
                  <a:schemeClr val="tx1"/>
                </a:solidFill>
              </a:rPr>
              <a:t>egradace technických oborů a řemesel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Ivana\Desktop\TD 2015\Technoda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107"/>
            <a:ext cx="4537720" cy="10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4" descr="logo HKCR CZ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591" y="5805264"/>
            <a:ext cx="895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18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34469"/>
              </p:ext>
            </p:extLst>
          </p:nvPr>
        </p:nvGraphicFramePr>
        <p:xfrm>
          <a:off x="332996" y="141277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Ivana\Desktop\TD 2015\Technoda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107"/>
            <a:ext cx="4537720" cy="10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4" descr="logo HKCR CZ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898" y="5733256"/>
            <a:ext cx="895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330503" y="2132855"/>
            <a:ext cx="6624736" cy="114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2200" b="1" dirty="0">
                <a:latin typeface="+mj-lt"/>
              </a:rPr>
              <a:t>STATISTICKÁ DATA ÚŘADU PRÁCE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2200" b="1" dirty="0">
                <a:latin typeface="+mj-lt"/>
              </a:rPr>
              <a:t>PRO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cs-CZ" sz="2200" b="1" dirty="0">
                <a:latin typeface="+mj-lt"/>
              </a:rPr>
              <a:t>ÚSTECKÝ KRAJ</a:t>
            </a:r>
          </a:p>
        </p:txBody>
      </p:sp>
    </p:spTree>
    <p:extLst>
      <p:ext uri="{BB962C8B-B14F-4D97-AF65-F5344CB8AC3E}">
        <p14:creationId xmlns:p14="http://schemas.microsoft.com/office/powerpoint/2010/main" val="36902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185234"/>
              </p:ext>
            </p:extLst>
          </p:nvPr>
        </p:nvGraphicFramePr>
        <p:xfrm>
          <a:off x="539552" y="147590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516216" y="6003254"/>
            <a:ext cx="1728192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200" dirty="0"/>
              <a:t>Zdroj: ÚP </a:t>
            </a:r>
            <a:r>
              <a:rPr lang="cs-CZ" altLang="cs-CZ" sz="1200" dirty="0" smtClean="0"/>
              <a:t>Chomutov</a:t>
            </a:r>
            <a:endParaRPr lang="cs-CZ" altLang="cs-CZ" sz="1200" dirty="0"/>
          </a:p>
        </p:txBody>
      </p:sp>
      <p:pic>
        <p:nvPicPr>
          <p:cNvPr id="8" name="Picture 2" descr="C:\Users\Ivana\Desktop\TD 2015\Technoda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107"/>
            <a:ext cx="4537720" cy="10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4" descr="logo HKCR CZ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77" y="5827814"/>
            <a:ext cx="895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0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Ivana\Desktop\TD 2015\Technoda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107"/>
            <a:ext cx="4537720" cy="10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4" descr="logo HKCR CZ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898" y="5733256"/>
            <a:ext cx="895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516216" y="6003254"/>
            <a:ext cx="1728192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200" dirty="0"/>
              <a:t>Zdroj: ÚP </a:t>
            </a:r>
            <a:r>
              <a:rPr lang="cs-CZ" altLang="cs-CZ" sz="1200" dirty="0" smtClean="0"/>
              <a:t>Chomutov</a:t>
            </a: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29866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646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Ivana\Desktop\TD 2015\Technoda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107"/>
            <a:ext cx="4537720" cy="10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4" descr="logo HKCR CZ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898" y="5805264"/>
            <a:ext cx="895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310165"/>
              </p:ext>
            </p:extLst>
          </p:nvPr>
        </p:nvGraphicFramePr>
        <p:xfrm>
          <a:off x="165877" y="1146459"/>
          <a:ext cx="90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640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9839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Ivana\Desktop\TD 2015\Technoda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107"/>
            <a:ext cx="4537720" cy="10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4" descr="logo HKCR CZ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953125"/>
            <a:ext cx="8953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659202"/>
              </p:ext>
            </p:extLst>
          </p:nvPr>
        </p:nvGraphicFramePr>
        <p:xfrm>
          <a:off x="28629" y="1181824"/>
          <a:ext cx="8748472" cy="5249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085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1361</TotalTime>
  <Words>688</Words>
  <Application>Microsoft Office PowerPoint</Application>
  <PresentationFormat>Předvádění na obrazovce (4:3)</PresentationFormat>
  <Paragraphs>329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Exekutivní</vt:lpstr>
      <vt:lpstr>Prezentace aplikace PowerPoint</vt:lpstr>
      <vt:lpstr>Prezentace aplikace PowerPoint</vt:lpstr>
      <vt:lpstr>Prezentace aplikace PowerPoint</vt:lpstr>
      <vt:lpstr>Prezentace aplikace PowerPoint</vt:lpstr>
      <vt:lpstr>  </vt:lpstr>
      <vt:lpstr>     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Honza</dc:creator>
  <cp:lastModifiedBy>Ivana</cp:lastModifiedBy>
  <cp:revision>85</cp:revision>
  <dcterms:created xsi:type="dcterms:W3CDTF">2012-06-10T10:34:28Z</dcterms:created>
  <dcterms:modified xsi:type="dcterms:W3CDTF">2015-05-13T19:08:21Z</dcterms:modified>
</cp:coreProperties>
</file>