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4" r:id="rId2"/>
    <p:sldId id="265" r:id="rId3"/>
    <p:sldId id="258" r:id="rId4"/>
    <p:sldId id="257" r:id="rId5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00"/>
    <a:srgbClr val="993300"/>
    <a:srgbClr val="E73F11"/>
    <a:srgbClr val="E740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061" y="-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65136-BE2D-463C-AEC0-045E13E5EE2D}" type="datetimeFigureOut">
              <a:rPr lang="cs-CZ" smtClean="0"/>
              <a:t>12.5.2015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18B994-85CC-4160-B187-E0758984B5DD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65136-BE2D-463C-AEC0-045E13E5EE2D}" type="datetimeFigureOut">
              <a:rPr lang="cs-CZ" smtClean="0"/>
              <a:t>12.5.2015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8B994-85CC-4160-B187-E0758984B5D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65136-BE2D-463C-AEC0-045E13E5EE2D}" type="datetimeFigureOut">
              <a:rPr lang="cs-CZ" smtClean="0"/>
              <a:t>12.5.2015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8B994-85CC-4160-B187-E0758984B5D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65136-BE2D-463C-AEC0-045E13E5EE2D}" type="datetimeFigureOut">
              <a:rPr lang="cs-CZ" smtClean="0"/>
              <a:t>12.5.2015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8B994-85CC-4160-B187-E0758984B5D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65136-BE2D-463C-AEC0-045E13E5EE2D}" type="datetimeFigureOut">
              <a:rPr lang="cs-CZ" smtClean="0"/>
              <a:t>12.5.2015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8B994-85CC-4160-B187-E0758984B5DD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65136-BE2D-463C-AEC0-045E13E5EE2D}" type="datetimeFigureOut">
              <a:rPr lang="cs-CZ" smtClean="0"/>
              <a:t>12.5.2015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8B994-85CC-4160-B187-E0758984B5DD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65136-BE2D-463C-AEC0-045E13E5EE2D}" type="datetimeFigureOut">
              <a:rPr lang="cs-CZ" smtClean="0"/>
              <a:t>12.5.2015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8B994-85CC-4160-B187-E0758984B5DD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65136-BE2D-463C-AEC0-045E13E5EE2D}" type="datetimeFigureOut">
              <a:rPr lang="cs-CZ" smtClean="0"/>
              <a:t>12.5.2015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8B994-85CC-4160-B187-E0758984B5D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65136-BE2D-463C-AEC0-045E13E5EE2D}" type="datetimeFigureOut">
              <a:rPr lang="cs-CZ" smtClean="0"/>
              <a:t>12.5.2015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8B994-85CC-4160-B187-E0758984B5D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65136-BE2D-463C-AEC0-045E13E5EE2D}" type="datetimeFigureOut">
              <a:rPr lang="cs-CZ" smtClean="0"/>
              <a:t>12.5.2015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8B994-85CC-4160-B187-E0758984B5D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65136-BE2D-463C-AEC0-045E13E5EE2D}" type="datetimeFigureOut">
              <a:rPr lang="cs-CZ" smtClean="0"/>
              <a:t>12.5.2015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8B994-85CC-4160-B187-E0758984B5D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chemeClr val="bg1">
                <a:tint val="80000"/>
                <a:satMod val="250000"/>
              </a:schemeClr>
            </a:gs>
            <a:gs pos="76000">
              <a:schemeClr val="bg1">
                <a:tint val="90000"/>
                <a:shade val="90000"/>
                <a:satMod val="200000"/>
              </a:schemeClr>
            </a:gs>
            <a:gs pos="92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5965136-BE2D-463C-AEC0-045E13E5EE2D}" type="datetimeFigureOut">
              <a:rPr lang="cs-CZ" smtClean="0"/>
              <a:t>12.5.2015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118B994-85CC-4160-B187-E0758984B5DD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3368" y="6691672"/>
            <a:ext cx="9144000" cy="166328"/>
          </a:xfrm>
          <a:prstGeom prst="rect">
            <a:avLst/>
          </a:prstGeom>
          <a:solidFill>
            <a:srgbClr val="E73F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769"/>
            <a:ext cx="2504157" cy="488066"/>
          </a:xfrm>
          <a:prstGeom prst="rect">
            <a:avLst/>
          </a:prstGeom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1259632" y="1628800"/>
            <a:ext cx="6984776" cy="266429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b="1" dirty="0" smtClean="0">
                <a:solidFill>
                  <a:schemeClr val="tx1"/>
                </a:solidFill>
              </a:rPr>
              <a:t>Univerzitní </a:t>
            </a:r>
            <a:r>
              <a:rPr lang="cs-CZ" b="1" dirty="0">
                <a:solidFill>
                  <a:schemeClr val="tx1"/>
                </a:solidFill>
              </a:rPr>
              <a:t>centrum VŠCHT Praha – Unipetrol: </a:t>
            </a:r>
            <a:endParaRPr lang="cs-CZ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b="1" dirty="0" smtClean="0">
                <a:solidFill>
                  <a:schemeClr val="tx1"/>
                </a:solidFill>
              </a:rPr>
              <a:t>Úspěšná </a:t>
            </a:r>
            <a:r>
              <a:rPr lang="cs-CZ" b="1" dirty="0">
                <a:solidFill>
                  <a:schemeClr val="tx1"/>
                </a:solidFill>
              </a:rPr>
              <a:t>spolupráce vysoké školy s průmyslem </a:t>
            </a:r>
            <a:endParaRPr lang="cs-CZ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cs-CZ" sz="1900" dirty="0" smtClean="0">
                <a:solidFill>
                  <a:schemeClr val="tx1"/>
                </a:solidFill>
              </a:rPr>
              <a:t>Zdeněk </a:t>
            </a:r>
            <a:r>
              <a:rPr lang="cs-CZ" sz="1900" dirty="0">
                <a:solidFill>
                  <a:schemeClr val="tx1"/>
                </a:solidFill>
              </a:rPr>
              <a:t>Bělohlav, </a:t>
            </a:r>
            <a:r>
              <a:rPr lang="cs-CZ" sz="1900" dirty="0" smtClean="0">
                <a:solidFill>
                  <a:schemeClr val="tx1"/>
                </a:solidFill>
              </a:rPr>
              <a:t>prorektor</a:t>
            </a:r>
            <a:endParaRPr lang="cs-CZ" sz="19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  <a:latin typeface="Source Sans Pro" panose="020B0503030403020204" pitchFamily="34" charset="-18"/>
            </a:endParaRPr>
          </a:p>
        </p:txBody>
      </p:sp>
      <p:pic>
        <p:nvPicPr>
          <p:cNvPr id="13" name="Obrázek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939" b="25644"/>
          <a:stretch/>
        </p:blipFill>
        <p:spPr>
          <a:xfrm>
            <a:off x="7559710" y="132622"/>
            <a:ext cx="1448979" cy="503772"/>
          </a:xfrm>
          <a:prstGeom prst="rect">
            <a:avLst/>
          </a:prstGeom>
        </p:spPr>
      </p:pic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8021541" y="6713280"/>
            <a:ext cx="1065997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 Narrow" pitchFamily="34" charset="0"/>
              </a:rPr>
              <a:t>TECHNODAYS květen 2015</a:t>
            </a:r>
            <a:endParaRPr lang="cs-CZ" altLang="cs-CZ" sz="8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15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3368" y="6691672"/>
            <a:ext cx="9144000" cy="166328"/>
          </a:xfrm>
          <a:prstGeom prst="rect">
            <a:avLst/>
          </a:prstGeom>
          <a:solidFill>
            <a:srgbClr val="E73F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32621"/>
            <a:ext cx="1512168" cy="294725"/>
          </a:xfrm>
          <a:prstGeom prst="rect">
            <a:avLst/>
          </a:prstGeom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93" t="24113" r="21077" b="10000"/>
          <a:stretch/>
        </p:blipFill>
        <p:spPr bwMode="auto">
          <a:xfrm>
            <a:off x="971600" y="1794986"/>
            <a:ext cx="3358967" cy="216024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C:\Users\belohlaz\AppData\Local\Microsoft\Windows\Temporary Internet Files\Content.Outlook\Y375H2NU\unicre (2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0015" y="1772815"/>
            <a:ext cx="3332415" cy="222160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belohlaz\AppData\Local\Microsoft\Windows\Temporary Internet Files\Content.Outlook\Y375H2NU\Univerzitní centrum08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0015" y="4077072"/>
            <a:ext cx="3319123" cy="221274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belohlaz\AppData\Local\Microsoft\Windows\Temporary Internet Files\Content.Outlook\Y375H2NU\IMG_3382-2 (2)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944" y="4080832"/>
            <a:ext cx="3313483" cy="220898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Nadpis 1"/>
          <p:cNvSpPr txBox="1">
            <a:spLocks/>
          </p:cNvSpPr>
          <p:nvPr/>
        </p:nvSpPr>
        <p:spPr>
          <a:xfrm>
            <a:off x="1724308" y="1412776"/>
            <a:ext cx="2098303" cy="45816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cs-CZ" sz="1600" b="1" dirty="0" smtClean="0">
                <a:solidFill>
                  <a:srgbClr val="996600"/>
                </a:solidFill>
                <a:effectLst/>
                <a:latin typeface="Calibri" panose="020F0502020204030204" pitchFamily="34" charset="0"/>
              </a:rPr>
              <a:t>Učebny, pracovny </a:t>
            </a:r>
            <a:endParaRPr lang="cs-CZ" sz="1600" b="1" dirty="0">
              <a:solidFill>
                <a:srgbClr val="9966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5035400" y="1415260"/>
            <a:ext cx="3168352" cy="45816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cs-CZ" sz="1600" b="1" dirty="0" smtClean="0">
                <a:solidFill>
                  <a:srgbClr val="996600"/>
                </a:solidFill>
                <a:effectLst/>
                <a:latin typeface="Calibri" panose="020F0502020204030204" pitchFamily="34" charset="0"/>
              </a:rPr>
              <a:t>Laboratoře, poloprovozní základna</a:t>
            </a:r>
            <a:r>
              <a:rPr lang="cs-CZ" sz="1600" dirty="0" smtClean="0">
                <a:solidFill>
                  <a:srgbClr val="996600"/>
                </a:solidFill>
                <a:effectLst/>
                <a:latin typeface="Calibri" panose="020F0502020204030204" pitchFamily="34" charset="0"/>
              </a:rPr>
              <a:t> </a:t>
            </a:r>
            <a:endParaRPr lang="cs-CZ" sz="1600" dirty="0">
              <a:solidFill>
                <a:srgbClr val="99660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13" name="Obrázek 12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939" b="25644"/>
          <a:stretch/>
        </p:blipFill>
        <p:spPr>
          <a:xfrm>
            <a:off x="8100392" y="132622"/>
            <a:ext cx="908297" cy="315791"/>
          </a:xfrm>
          <a:prstGeom prst="rect">
            <a:avLst/>
          </a:prstGeom>
        </p:spPr>
      </p:pic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8021541" y="6713280"/>
            <a:ext cx="1065997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 Narrow" pitchFamily="34" charset="0"/>
              </a:rPr>
              <a:t>TECHNODAYS květen 2015</a:t>
            </a:r>
            <a:endParaRPr lang="cs-CZ" altLang="cs-CZ" sz="800" dirty="0">
              <a:latin typeface="Arial Narrow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2555776" y="821569"/>
            <a:ext cx="4572000" cy="3847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cs-CZ" sz="1900" b="1" dirty="0">
                <a:latin typeface="Calibri" panose="020F0502020204030204" pitchFamily="34" charset="0"/>
              </a:rPr>
              <a:t>Areál </a:t>
            </a:r>
            <a:r>
              <a:rPr lang="cs-CZ" sz="1900" b="1" dirty="0" err="1" smtClean="0">
                <a:latin typeface="Calibri" panose="020F0502020204030204" pitchFamily="34" charset="0"/>
              </a:rPr>
              <a:t>Chempark</a:t>
            </a:r>
            <a:r>
              <a:rPr lang="cs-CZ" sz="1900" b="1" dirty="0" smtClean="0">
                <a:latin typeface="Calibri" panose="020F0502020204030204" pitchFamily="34" charset="0"/>
              </a:rPr>
              <a:t>, Litvínov - Záluží, jaro 2015</a:t>
            </a:r>
            <a:endParaRPr lang="cs-CZ" sz="19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793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0" y="6691672"/>
            <a:ext cx="9144000" cy="166328"/>
          </a:xfrm>
          <a:prstGeom prst="rect">
            <a:avLst/>
          </a:prstGeom>
          <a:solidFill>
            <a:srgbClr val="E73F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Obdélník 1"/>
          <p:cNvSpPr/>
          <p:nvPr/>
        </p:nvSpPr>
        <p:spPr>
          <a:xfrm>
            <a:off x="467544" y="1645426"/>
            <a:ext cx="8541145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Calibri" panose="020F0502020204030204" pitchFamily="34" charset="0"/>
              </a:rPr>
              <a:t>Efektivní </a:t>
            </a:r>
            <a:r>
              <a:rPr lang="cs-CZ" sz="2000" dirty="0">
                <a:latin typeface="Calibri" panose="020F0502020204030204" pitchFamily="34" charset="0"/>
              </a:rPr>
              <a:t>propojení </a:t>
            </a:r>
            <a:r>
              <a:rPr lang="cs-CZ" sz="2000" dirty="0" smtClean="0">
                <a:latin typeface="Calibri" panose="020F0502020204030204" pitchFamily="34" charset="0"/>
              </a:rPr>
              <a:t>studia </a:t>
            </a:r>
            <a:r>
              <a:rPr lang="cs-CZ" sz="2000" dirty="0">
                <a:latin typeface="Calibri" panose="020F0502020204030204" pitchFamily="34" charset="0"/>
              </a:rPr>
              <a:t>s </a:t>
            </a:r>
            <a:r>
              <a:rPr lang="cs-CZ" sz="2000" dirty="0" smtClean="0">
                <a:latin typeface="Calibri" panose="020F0502020204030204" pitchFamily="34" charset="0"/>
              </a:rPr>
              <a:t>průmyslovou praxí</a:t>
            </a:r>
          </a:p>
          <a:p>
            <a:pPr marL="285750" lvl="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Calibri" panose="020F0502020204030204" pitchFamily="34" charset="0"/>
              </a:rPr>
              <a:t>Nabídka průmyslově zaměřených témat </a:t>
            </a:r>
            <a:r>
              <a:rPr lang="cs-CZ" sz="2000" dirty="0">
                <a:latin typeface="Calibri" panose="020F0502020204030204" pitchFamily="34" charset="0"/>
              </a:rPr>
              <a:t>bakalářských, diplomových a doktorských </a:t>
            </a:r>
            <a:r>
              <a:rPr lang="cs-CZ" sz="2000" dirty="0" smtClean="0">
                <a:latin typeface="Calibri" panose="020F0502020204030204" pitchFamily="34" charset="0"/>
              </a:rPr>
              <a:t>prací</a:t>
            </a:r>
          </a:p>
          <a:p>
            <a:pPr marL="285750" lvl="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Calibri" panose="020F0502020204030204" pitchFamily="34" charset="0"/>
              </a:rPr>
              <a:t>Odborné praxe studentů ve </a:t>
            </a:r>
            <a:r>
              <a:rPr lang="cs-CZ" sz="2000" dirty="0">
                <a:latin typeface="Calibri" panose="020F0502020204030204" pitchFamily="34" charset="0"/>
              </a:rPr>
              <a:t>výrobních provozech </a:t>
            </a:r>
            <a:endParaRPr lang="cs-CZ" sz="2000" dirty="0" smtClean="0">
              <a:latin typeface="Calibri" panose="020F0502020204030204" pitchFamily="34" charset="0"/>
            </a:endParaRPr>
          </a:p>
          <a:p>
            <a:pPr marL="285750" lvl="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cs-CZ" sz="2000" u="sng" dirty="0" smtClean="0">
                <a:latin typeface="Calibri" panose="020F0502020204030204" pitchFamily="34" charset="0"/>
              </a:rPr>
              <a:t>Možnost </a:t>
            </a:r>
            <a:r>
              <a:rPr lang="cs-CZ" sz="2000" u="sng" dirty="0">
                <a:latin typeface="Calibri" panose="020F0502020204030204" pitchFamily="34" charset="0"/>
              </a:rPr>
              <a:t>pracovat </a:t>
            </a:r>
            <a:r>
              <a:rPr lang="cs-CZ" sz="2000" u="sng" dirty="0" smtClean="0">
                <a:latin typeface="Calibri" panose="020F0502020204030204" pitchFamily="34" charset="0"/>
              </a:rPr>
              <a:t>jako studentské pomocné odborné síly </a:t>
            </a:r>
          </a:p>
          <a:p>
            <a:pPr marL="285750" lvl="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Calibri" panose="020F0502020204030204" pitchFamily="34" charset="0"/>
              </a:rPr>
              <a:t>Nabídka </a:t>
            </a:r>
            <a:r>
              <a:rPr lang="cs-CZ" sz="2000" dirty="0">
                <a:latin typeface="Calibri" panose="020F0502020204030204" pitchFamily="34" charset="0"/>
              </a:rPr>
              <a:t>kurzů dalšího vzdělávání pro zájemce z regionu (U3V) </a:t>
            </a:r>
          </a:p>
          <a:p>
            <a:pPr marL="285750" lvl="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Calibri" panose="020F0502020204030204" pitchFamily="34" charset="0"/>
              </a:rPr>
              <a:t>Rozšíření </a:t>
            </a:r>
            <a:r>
              <a:rPr lang="cs-CZ" sz="2000" dirty="0">
                <a:latin typeface="Calibri" panose="020F0502020204030204" pitchFamily="34" charset="0"/>
              </a:rPr>
              <a:t>a prohloubení </a:t>
            </a:r>
            <a:r>
              <a:rPr lang="cs-CZ" sz="2000" dirty="0" smtClean="0">
                <a:latin typeface="Calibri" panose="020F0502020204030204" pitchFamily="34" charset="0"/>
              </a:rPr>
              <a:t>spolupráce </a:t>
            </a:r>
            <a:r>
              <a:rPr lang="cs-CZ" sz="2000" dirty="0">
                <a:latin typeface="Calibri" panose="020F0502020204030204" pitchFamily="34" charset="0"/>
              </a:rPr>
              <a:t>se všemi typy škol v regionu </a:t>
            </a:r>
            <a:r>
              <a:rPr lang="cs-CZ" sz="2000" dirty="0" smtClean="0">
                <a:latin typeface="Calibri" panose="020F0502020204030204" pitchFamily="34" charset="0"/>
              </a:rPr>
              <a:t>(zahraničí)</a:t>
            </a:r>
          </a:p>
          <a:p>
            <a:pPr marL="285750" lvl="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Calibri" panose="020F0502020204030204" pitchFamily="34" charset="0"/>
              </a:rPr>
              <a:t>Spolupráce s partnery v regionu v rámci operačních programů</a:t>
            </a:r>
            <a:endParaRPr lang="cs-CZ" sz="2000" dirty="0">
              <a:latin typeface="Calibri" panose="020F0502020204030204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755888" y="836712"/>
            <a:ext cx="15888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2000" b="1" dirty="0" smtClean="0">
                <a:latin typeface="+mj-lt"/>
              </a:rPr>
              <a:t>Cíle </a:t>
            </a:r>
            <a:r>
              <a:rPr lang="cs-CZ" sz="2000" b="1" dirty="0">
                <a:latin typeface="+mj-lt"/>
              </a:rPr>
              <a:t>Centra</a:t>
            </a:r>
          </a:p>
        </p:txBody>
      </p:sp>
      <p:pic>
        <p:nvPicPr>
          <p:cNvPr id="15" name="Obrázek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32622"/>
            <a:ext cx="1512168" cy="294725"/>
          </a:xfrm>
          <a:prstGeom prst="rect">
            <a:avLst/>
          </a:prstGeom>
        </p:spPr>
      </p:pic>
      <p:pic>
        <p:nvPicPr>
          <p:cNvPr id="16" name="Obrázek 1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939" b="25644"/>
          <a:stretch/>
        </p:blipFill>
        <p:spPr>
          <a:xfrm>
            <a:off x="8100392" y="132622"/>
            <a:ext cx="908297" cy="315791"/>
          </a:xfrm>
          <a:prstGeom prst="rect">
            <a:avLst/>
          </a:prstGeom>
        </p:spPr>
      </p:pic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8021541" y="6713280"/>
            <a:ext cx="1065997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 Narrow" pitchFamily="34" charset="0"/>
              </a:rPr>
              <a:t>TECHNODAYS květen 2015</a:t>
            </a:r>
            <a:endParaRPr lang="cs-CZ" altLang="cs-CZ" sz="8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67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6856" y="1473557"/>
            <a:ext cx="8229600" cy="2664296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cs-CZ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Výsledek dlouhodobé spolupráce s chemickým průmyslem v regionu od začátku </a:t>
            </a:r>
            <a:r>
              <a:rPr lang="cs-CZ" sz="2000" dirty="0">
                <a:solidFill>
                  <a:schemeClr val="tx1"/>
                </a:solidFill>
                <a:latin typeface="Calibri" panose="020F0502020204030204" pitchFamily="34" charset="0"/>
              </a:rPr>
              <a:t>60. let </a:t>
            </a:r>
            <a:r>
              <a:rPr lang="cs-CZ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minulého století, synergický efekt podpory Krajského </a:t>
            </a:r>
            <a:r>
              <a:rPr lang="cs-CZ" sz="2000" dirty="0">
                <a:solidFill>
                  <a:schemeClr val="tx1"/>
                </a:solidFill>
                <a:latin typeface="Calibri" panose="020F0502020204030204" pitchFamily="34" charset="0"/>
              </a:rPr>
              <a:t>úřadu, společnosti </a:t>
            </a:r>
            <a:r>
              <a:rPr lang="cs-CZ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Unipetrol, OHK Most, města Mostu a Litvínova  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cs-CZ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Výuka technologických oborů – kvalitní široké obecné a odborné znalosti a dovednosti (ani „profesní“, ani „akademický“ bakalář)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cs-CZ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Výuka všech odborných předmětů založena na přímé praktické zkušenosti</a:t>
            </a:r>
          </a:p>
          <a:p>
            <a:pPr lvl="0"/>
            <a:endParaRPr lang="cs-CZ" sz="2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6691672"/>
            <a:ext cx="9144000" cy="166328"/>
          </a:xfrm>
          <a:prstGeom prst="rect">
            <a:avLst/>
          </a:prstGeom>
          <a:solidFill>
            <a:srgbClr val="E73F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3491880" y="770189"/>
            <a:ext cx="16866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2000" b="1" dirty="0" smtClean="0">
                <a:latin typeface="+mj-lt"/>
              </a:rPr>
              <a:t>Profil </a:t>
            </a:r>
            <a:r>
              <a:rPr lang="cs-CZ" sz="2000" b="1" dirty="0">
                <a:latin typeface="+mj-lt"/>
              </a:rPr>
              <a:t>Centra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467544" y="5013176"/>
            <a:ext cx="8335736" cy="913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Mimořádný zájem studentů o dobrovolnou odbornou práci v laboratořích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Vřelý a nefalšovaný vztah studentů ke společnosti Unipetrol</a:t>
            </a:r>
            <a:endParaRPr lang="cs-CZ" sz="2000" dirty="0">
              <a:solidFill>
                <a:schemeClr val="tx1"/>
              </a:solidFill>
              <a:latin typeface="Source Sans Pro" panose="020B0503030403020204" pitchFamily="34" charset="-18"/>
            </a:endParaRPr>
          </a:p>
        </p:txBody>
      </p:sp>
      <p:pic>
        <p:nvPicPr>
          <p:cNvPr id="15" name="Obrázek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51349"/>
            <a:ext cx="1512168" cy="294725"/>
          </a:xfrm>
          <a:prstGeom prst="rect">
            <a:avLst/>
          </a:prstGeom>
        </p:spPr>
      </p:pic>
      <p:pic>
        <p:nvPicPr>
          <p:cNvPr id="16" name="Obrázek 1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939" b="25644"/>
          <a:stretch/>
        </p:blipFill>
        <p:spPr>
          <a:xfrm>
            <a:off x="8100392" y="132622"/>
            <a:ext cx="908297" cy="315791"/>
          </a:xfrm>
          <a:prstGeom prst="rect">
            <a:avLst/>
          </a:prstGeom>
        </p:spPr>
      </p:pic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8021541" y="6713280"/>
            <a:ext cx="1065997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 Narrow" pitchFamily="34" charset="0"/>
              </a:rPr>
              <a:t>TECHNODAYS květen 2015</a:t>
            </a:r>
            <a:endParaRPr lang="cs-CZ" altLang="cs-CZ" sz="800" dirty="0">
              <a:latin typeface="Arial Narrow" pitchFamily="34" charset="0"/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3851920" y="4365104"/>
            <a:ext cx="8723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2000" b="1" dirty="0" smtClean="0">
                <a:latin typeface="+mj-lt"/>
              </a:rPr>
              <a:t>Závěr</a:t>
            </a:r>
            <a:endParaRPr lang="cs-CZ" sz="2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0705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1757</TotalTime>
  <Words>135</Words>
  <Application>Microsoft Office PowerPoint</Application>
  <PresentationFormat>Předvádění na obrazovce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Exekutivní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Hlavní nadpis prezentace</dc:title>
  <dc:creator>Husnikova Dana</dc:creator>
  <cp:lastModifiedBy>Belohlav Zdenek</cp:lastModifiedBy>
  <cp:revision>52</cp:revision>
  <cp:lastPrinted>2015-05-13T06:24:33Z</cp:lastPrinted>
  <dcterms:created xsi:type="dcterms:W3CDTF">2014-11-07T09:28:43Z</dcterms:created>
  <dcterms:modified xsi:type="dcterms:W3CDTF">2015-05-13T12:19:08Z</dcterms:modified>
</cp:coreProperties>
</file>