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65" r:id="rId3"/>
    <p:sldId id="258" r:id="rId4"/>
    <p:sldId id="257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993300"/>
    <a:srgbClr val="E73F11"/>
    <a:srgbClr val="E74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61" y="-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965136-BE2D-463C-AEC0-045E13E5EE2D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18B994-85CC-4160-B187-E0758984B5D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368" y="6691672"/>
            <a:ext cx="9144000" cy="166328"/>
          </a:xfrm>
          <a:prstGeom prst="rect">
            <a:avLst/>
          </a:prstGeom>
          <a:solidFill>
            <a:srgbClr val="E73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769"/>
            <a:ext cx="2504157" cy="488066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259632" y="1628800"/>
            <a:ext cx="6984776" cy="26642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Univerzitní </a:t>
            </a:r>
            <a:r>
              <a:rPr lang="cs-CZ" b="1" dirty="0">
                <a:solidFill>
                  <a:schemeClr val="tx1"/>
                </a:solidFill>
              </a:rPr>
              <a:t>centrum VŠCHT Praha – Unipetrol: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Úspěšná </a:t>
            </a:r>
            <a:r>
              <a:rPr lang="cs-CZ" b="1" dirty="0">
                <a:solidFill>
                  <a:schemeClr val="tx1"/>
                </a:solidFill>
              </a:rPr>
              <a:t>spolupráce vysoké školy s průmyslem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1900" dirty="0" smtClean="0">
                <a:solidFill>
                  <a:schemeClr val="tx1"/>
                </a:solidFill>
              </a:rPr>
              <a:t>Zdeněk </a:t>
            </a:r>
            <a:r>
              <a:rPr lang="cs-CZ" sz="1900" dirty="0">
                <a:solidFill>
                  <a:schemeClr val="tx1"/>
                </a:solidFill>
              </a:rPr>
              <a:t>Bělohlav, </a:t>
            </a:r>
            <a:r>
              <a:rPr lang="cs-CZ" sz="1900" dirty="0" smtClean="0">
                <a:solidFill>
                  <a:schemeClr val="tx1"/>
                </a:solidFill>
              </a:rPr>
              <a:t>prorektor</a:t>
            </a:r>
            <a:endParaRPr lang="cs-CZ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Source Sans Pro" panose="020B0503030403020204" pitchFamily="34" charset="-18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9" b="25644"/>
          <a:stretch/>
        </p:blipFill>
        <p:spPr>
          <a:xfrm>
            <a:off x="7559710" y="132622"/>
            <a:ext cx="1448979" cy="503772"/>
          </a:xfrm>
          <a:prstGeom prst="rect">
            <a:avLst/>
          </a:prstGeom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021541" y="6713280"/>
            <a:ext cx="106599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 Narrow" pitchFamily="34" charset="0"/>
              </a:rPr>
              <a:t>TECHNODAYS květen 2015</a:t>
            </a:r>
            <a:endParaRPr lang="cs-CZ" altLang="cs-CZ" sz="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368" y="6691672"/>
            <a:ext cx="9144000" cy="166328"/>
          </a:xfrm>
          <a:prstGeom prst="rect">
            <a:avLst/>
          </a:prstGeom>
          <a:solidFill>
            <a:srgbClr val="E73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621"/>
            <a:ext cx="1512168" cy="294725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3" t="24113" r="21077" b="10000"/>
          <a:stretch/>
        </p:blipFill>
        <p:spPr bwMode="auto">
          <a:xfrm>
            <a:off x="971600" y="1794986"/>
            <a:ext cx="3358967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belohlaz\AppData\Local\Microsoft\Windows\Temporary Internet Files\Content.Outlook\Y375H2NU\unicre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015" y="1772815"/>
            <a:ext cx="3332415" cy="22216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belohlaz\AppData\Local\Microsoft\Windows\Temporary Internet Files\Content.Outlook\Y375H2NU\Univerzitní centrum0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015" y="4077072"/>
            <a:ext cx="3319123" cy="2212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elohlaz\AppData\Local\Microsoft\Windows\Temporary Internet Files\Content.Outlook\Y375H2NU\IMG_3382-2 (2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44" y="4080832"/>
            <a:ext cx="3313483" cy="22089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1724308" y="1412776"/>
            <a:ext cx="2098303" cy="4581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600" b="1" dirty="0" smtClean="0">
                <a:solidFill>
                  <a:srgbClr val="996600"/>
                </a:solidFill>
                <a:effectLst/>
                <a:latin typeface="Calibri" panose="020F0502020204030204" pitchFamily="34" charset="0"/>
              </a:rPr>
              <a:t>Učebny, pracovny </a:t>
            </a:r>
            <a:endParaRPr lang="cs-CZ" sz="1600" b="1" dirty="0">
              <a:solidFill>
                <a:srgbClr val="9966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035400" y="1415260"/>
            <a:ext cx="3168352" cy="4581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600" b="1" dirty="0" smtClean="0">
                <a:solidFill>
                  <a:srgbClr val="996600"/>
                </a:solidFill>
                <a:effectLst/>
                <a:latin typeface="Calibri" panose="020F0502020204030204" pitchFamily="34" charset="0"/>
              </a:rPr>
              <a:t>Laboratoře, poloprovozní základna</a:t>
            </a:r>
            <a:r>
              <a:rPr lang="cs-CZ" sz="1600" dirty="0" smtClean="0">
                <a:solidFill>
                  <a:srgbClr val="996600"/>
                </a:solidFill>
                <a:effectLst/>
                <a:latin typeface="Calibri" panose="020F0502020204030204" pitchFamily="34" charset="0"/>
              </a:rPr>
              <a:t> </a:t>
            </a:r>
            <a:endParaRPr lang="cs-CZ" sz="1600" dirty="0">
              <a:solidFill>
                <a:srgbClr val="9966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9" b="25644"/>
          <a:stretch/>
        </p:blipFill>
        <p:spPr>
          <a:xfrm>
            <a:off x="8100392" y="132622"/>
            <a:ext cx="908297" cy="315791"/>
          </a:xfrm>
          <a:prstGeom prst="rect">
            <a:avLst/>
          </a:prstGeom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021541" y="6713280"/>
            <a:ext cx="106599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 Narrow" pitchFamily="34" charset="0"/>
              </a:rPr>
              <a:t>TECHNODAYS květen 2015</a:t>
            </a:r>
            <a:endParaRPr lang="cs-CZ" altLang="cs-CZ" sz="800" dirty="0">
              <a:latin typeface="Arial Narrow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55776" y="821569"/>
            <a:ext cx="4572000" cy="3847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900" b="1" dirty="0">
                <a:latin typeface="Calibri" panose="020F0502020204030204" pitchFamily="34" charset="0"/>
              </a:rPr>
              <a:t>Areál </a:t>
            </a:r>
            <a:r>
              <a:rPr lang="cs-CZ" sz="1900" b="1" dirty="0" err="1" smtClean="0">
                <a:latin typeface="Calibri" panose="020F0502020204030204" pitchFamily="34" charset="0"/>
              </a:rPr>
              <a:t>Chempark</a:t>
            </a:r>
            <a:r>
              <a:rPr lang="cs-CZ" sz="1900" b="1" dirty="0" smtClean="0">
                <a:latin typeface="Calibri" panose="020F0502020204030204" pitchFamily="34" charset="0"/>
              </a:rPr>
              <a:t>, Litvínov - Záluží, jaro 2015</a:t>
            </a:r>
            <a:endParaRPr lang="cs-CZ" sz="19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E73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467544" y="1645426"/>
            <a:ext cx="854114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Efektivní </a:t>
            </a:r>
            <a:r>
              <a:rPr lang="cs-CZ" sz="2000" dirty="0">
                <a:latin typeface="Calibri" panose="020F0502020204030204" pitchFamily="34" charset="0"/>
              </a:rPr>
              <a:t>propojení </a:t>
            </a:r>
            <a:r>
              <a:rPr lang="cs-CZ" sz="2000" dirty="0" smtClean="0">
                <a:latin typeface="Calibri" panose="020F0502020204030204" pitchFamily="34" charset="0"/>
              </a:rPr>
              <a:t>studia </a:t>
            </a:r>
            <a:r>
              <a:rPr lang="cs-CZ" sz="2000" dirty="0">
                <a:latin typeface="Calibri" panose="020F0502020204030204" pitchFamily="34" charset="0"/>
              </a:rPr>
              <a:t>s </a:t>
            </a:r>
            <a:r>
              <a:rPr lang="cs-CZ" sz="2000" dirty="0" smtClean="0">
                <a:latin typeface="Calibri" panose="020F0502020204030204" pitchFamily="34" charset="0"/>
              </a:rPr>
              <a:t>průmyslovou praxí</a:t>
            </a: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Nabídka průmyslově zaměřených témat </a:t>
            </a:r>
            <a:r>
              <a:rPr lang="cs-CZ" sz="2000" dirty="0">
                <a:latin typeface="Calibri" panose="020F0502020204030204" pitchFamily="34" charset="0"/>
              </a:rPr>
              <a:t>bakalářských, diplomových a doktorských </a:t>
            </a:r>
            <a:r>
              <a:rPr lang="cs-CZ" sz="2000" dirty="0" smtClean="0">
                <a:latin typeface="Calibri" panose="020F0502020204030204" pitchFamily="34" charset="0"/>
              </a:rPr>
              <a:t>prací</a:t>
            </a: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Odborné praxe studentů ve </a:t>
            </a:r>
            <a:r>
              <a:rPr lang="cs-CZ" sz="2000" dirty="0">
                <a:latin typeface="Calibri" panose="020F0502020204030204" pitchFamily="34" charset="0"/>
              </a:rPr>
              <a:t>výrobních provozech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u="sng" dirty="0" smtClean="0">
                <a:latin typeface="Calibri" panose="020F0502020204030204" pitchFamily="34" charset="0"/>
              </a:rPr>
              <a:t>Možnost </a:t>
            </a:r>
            <a:r>
              <a:rPr lang="cs-CZ" sz="2000" u="sng" dirty="0">
                <a:latin typeface="Calibri" panose="020F0502020204030204" pitchFamily="34" charset="0"/>
              </a:rPr>
              <a:t>pracovat </a:t>
            </a:r>
            <a:r>
              <a:rPr lang="cs-CZ" sz="2000" u="sng" dirty="0" smtClean="0">
                <a:latin typeface="Calibri" panose="020F0502020204030204" pitchFamily="34" charset="0"/>
              </a:rPr>
              <a:t>jako studentské pomocné odborné síly </a:t>
            </a: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Nabídka </a:t>
            </a:r>
            <a:r>
              <a:rPr lang="cs-CZ" sz="2000" dirty="0">
                <a:latin typeface="Calibri" panose="020F0502020204030204" pitchFamily="34" charset="0"/>
              </a:rPr>
              <a:t>kurzů dalšího vzdělávání pro zájemce z regionu (U3V) </a:t>
            </a: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Rozšíření </a:t>
            </a:r>
            <a:r>
              <a:rPr lang="cs-CZ" sz="2000" dirty="0">
                <a:latin typeface="Calibri" panose="020F0502020204030204" pitchFamily="34" charset="0"/>
              </a:rPr>
              <a:t>a prohloubení </a:t>
            </a:r>
            <a:r>
              <a:rPr lang="cs-CZ" sz="2000" dirty="0" smtClean="0">
                <a:latin typeface="Calibri" panose="020F0502020204030204" pitchFamily="34" charset="0"/>
              </a:rPr>
              <a:t>spolupráce </a:t>
            </a:r>
            <a:r>
              <a:rPr lang="cs-CZ" sz="2000" dirty="0">
                <a:latin typeface="Calibri" panose="020F0502020204030204" pitchFamily="34" charset="0"/>
              </a:rPr>
              <a:t>se všemi typy škol v regionu </a:t>
            </a:r>
            <a:r>
              <a:rPr lang="cs-CZ" sz="2000" dirty="0" smtClean="0">
                <a:latin typeface="Calibri" panose="020F0502020204030204" pitchFamily="34" charset="0"/>
              </a:rPr>
              <a:t>(zahraničí)</a:t>
            </a:r>
          </a:p>
          <a:p>
            <a:pPr marL="285750" lvl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Spolupráce s partnery v regionu v rámci operačních programů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55888" y="836712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000" b="1" dirty="0" smtClean="0">
                <a:latin typeface="+mj-lt"/>
              </a:rPr>
              <a:t>Cíle </a:t>
            </a:r>
            <a:r>
              <a:rPr lang="cs-CZ" sz="2000" b="1" dirty="0">
                <a:latin typeface="+mj-lt"/>
              </a:rPr>
              <a:t>Centra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2622"/>
            <a:ext cx="1512168" cy="29472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9" b="25644"/>
          <a:stretch/>
        </p:blipFill>
        <p:spPr>
          <a:xfrm>
            <a:off x="8100392" y="132622"/>
            <a:ext cx="908297" cy="315791"/>
          </a:xfrm>
          <a:prstGeom prst="rect">
            <a:avLst/>
          </a:prstGeom>
        </p:spPr>
      </p:pic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021541" y="6713280"/>
            <a:ext cx="106599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 Narrow" pitchFamily="34" charset="0"/>
              </a:rPr>
              <a:t>TECHNODAYS květen 2015</a:t>
            </a:r>
            <a:endParaRPr lang="cs-CZ" altLang="cs-CZ" sz="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7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473557"/>
            <a:ext cx="8229600" cy="2664296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Výsledek dlouhodobé spolupráce s chemickým průmyslem v regionu od začátku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60. let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minulého století, synergický efekt podpory Krajského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úřadu, společnosti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Unipetrol, OHK Most, města Mostu a Litvínova 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Výuka technologických oborů – kvalitní široké obecné a odborné znalosti a dovednosti (ani „profesní“, ani „akademický“ bakalář)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Výuka všech odborných předmětů založena na přímé praktické zkušenosti</a:t>
            </a:r>
          </a:p>
          <a:p>
            <a:pPr lvl="0"/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E73F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491880" y="770189"/>
            <a:ext cx="1686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000" b="1" dirty="0" smtClean="0">
                <a:latin typeface="+mj-lt"/>
              </a:rPr>
              <a:t>Profil </a:t>
            </a:r>
            <a:r>
              <a:rPr lang="cs-CZ" sz="2000" b="1" dirty="0">
                <a:latin typeface="+mj-lt"/>
              </a:rPr>
              <a:t>Centra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5013176"/>
            <a:ext cx="8335736" cy="913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Mimořádný zájem studentů o dobrovolnou odbornou práci v laboratořích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Vřelý a nefalšovaný vztah studentů ke společnosti Unipetrol</a:t>
            </a:r>
            <a:endParaRPr lang="cs-CZ" sz="2000" dirty="0">
              <a:solidFill>
                <a:schemeClr val="tx1"/>
              </a:solidFill>
              <a:latin typeface="Source Sans Pro" panose="020B0503030403020204" pitchFamily="34" charset="-18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1349"/>
            <a:ext cx="1512168" cy="29472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39" b="25644"/>
          <a:stretch/>
        </p:blipFill>
        <p:spPr>
          <a:xfrm>
            <a:off x="8100392" y="132622"/>
            <a:ext cx="908297" cy="315791"/>
          </a:xfrm>
          <a:prstGeom prst="rect">
            <a:avLst/>
          </a:prstGeom>
        </p:spPr>
      </p:pic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8021541" y="6713280"/>
            <a:ext cx="106599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 Narrow" pitchFamily="34" charset="0"/>
              </a:rPr>
              <a:t>TECHNODAYS květen 2015</a:t>
            </a:r>
            <a:endParaRPr lang="cs-CZ" altLang="cs-CZ" sz="800" dirty="0">
              <a:latin typeface="Arial Narrow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851920" y="4365104"/>
            <a:ext cx="8723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000" b="1" dirty="0" smtClean="0">
                <a:latin typeface="+mj-lt"/>
              </a:rPr>
              <a:t>Závěr</a:t>
            </a:r>
            <a:endParaRPr lang="cs-CZ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70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1757</TotalTime>
  <Words>135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Exekutivní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 prezentace</dc:title>
  <dc:creator>Husnikova Dana</dc:creator>
  <cp:lastModifiedBy>Belohlav Zdenek</cp:lastModifiedBy>
  <cp:revision>52</cp:revision>
  <cp:lastPrinted>2015-05-13T06:24:33Z</cp:lastPrinted>
  <dcterms:created xsi:type="dcterms:W3CDTF">2014-11-07T09:28:43Z</dcterms:created>
  <dcterms:modified xsi:type="dcterms:W3CDTF">2015-05-13T12:19:08Z</dcterms:modified>
</cp:coreProperties>
</file>