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3" r:id="rId3"/>
    <p:sldId id="274" r:id="rId4"/>
    <p:sldId id="283" r:id="rId5"/>
    <p:sldId id="284" r:id="rId6"/>
    <p:sldId id="288" r:id="rId7"/>
    <p:sldId id="290" r:id="rId8"/>
    <p:sldId id="287" r:id="rId9"/>
    <p:sldId id="267" r:id="rId10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1">
          <p15:clr>
            <a:srgbClr val="A4A3A4"/>
          </p15:clr>
        </p15:guide>
        <p15:guide id="2" orient="horz" pos="3843">
          <p15:clr>
            <a:srgbClr val="A4A3A4"/>
          </p15:clr>
        </p15:guide>
        <p15:guide id="3" orient="horz" pos="3562">
          <p15:clr>
            <a:srgbClr val="A4A3A4"/>
          </p15:clr>
        </p15:guide>
        <p15:guide id="4" pos="5481">
          <p15:clr>
            <a:srgbClr val="A4A3A4"/>
          </p15:clr>
        </p15:guide>
        <p15:guide id="5" pos="280">
          <p15:clr>
            <a:srgbClr val="A4A3A4"/>
          </p15:clr>
        </p15:guide>
        <p15:guide id="6" pos="1746">
          <p15:clr>
            <a:srgbClr val="A4A3A4"/>
          </p15:clr>
        </p15:guide>
        <p15:guide id="7" pos="1462">
          <p15:clr>
            <a:srgbClr val="A4A3A4"/>
          </p15:clr>
        </p15:guide>
        <p15:guide id="8" pos="3207">
          <p15:clr>
            <a:srgbClr val="A4A3A4"/>
          </p15:clr>
        </p15:guide>
        <p15:guide id="9" pos="2928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Čermáková Jana" initials="Č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D"/>
    <a:srgbClr val="B9E0F7"/>
    <a:srgbClr val="13B5EA"/>
    <a:srgbClr val="FF33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37" autoAdjust="0"/>
  </p:normalViewPr>
  <p:slideViewPr>
    <p:cSldViewPr snapToGrid="0" snapToObjects="1">
      <p:cViewPr>
        <p:scale>
          <a:sx n="66" d="100"/>
          <a:sy n="66" d="100"/>
        </p:scale>
        <p:origin x="-638" y="230"/>
      </p:cViewPr>
      <p:guideLst>
        <p:guide orient="horz" pos="281"/>
        <p:guide orient="horz" pos="3843"/>
        <p:guide orient="horz" pos="3562"/>
        <p:guide pos="5481"/>
        <p:guide pos="280"/>
        <p:guide pos="1746"/>
        <p:guide pos="1462"/>
        <p:guide pos="3207"/>
        <p:guide pos="292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14" d="100"/>
          <a:sy n="114" d="100"/>
        </p:scale>
        <p:origin x="-2358" y="-102"/>
      </p:cViewPr>
      <p:guideLst>
        <p:guide orient="horz" pos="2141"/>
        <p:guide orient="horz" pos="3110"/>
        <p:guide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116724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B0F22-8DED-4CDA-BC4E-47C3EA70254F}" type="datetimeFigureOut">
              <a:rPr lang="cs-CZ" smtClean="0"/>
              <a:pPr/>
              <a:t>7.5.2015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9265F-04F2-4D47-A1E7-EE74899987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3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993F1-D5EC-4943-97AA-C86D9E6B9167}" type="datetimeFigureOut">
              <a:rPr lang="cs-CZ" smtClean="0"/>
              <a:pPr/>
              <a:t>7.5.2015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8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0BDDA-8E2B-4061-8BE0-CED46ED940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258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057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832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7434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709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5675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0BDDA-8E2B-4061-8BE0-CED46ED94034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30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4500" y="1061640"/>
            <a:ext cx="8242300" cy="1800000"/>
          </a:xfrm>
        </p:spPr>
        <p:txBody>
          <a:bodyPr wrap="square" lIns="0" tIns="360000" rIns="0" bIns="0">
            <a:no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ástupný symbol pro číslo snímku 4"/>
          <p:cNvSpPr>
            <a:spLocks noGrp="1"/>
          </p:cNvSpPr>
          <p:nvPr userDrawn="1"/>
        </p:nvSpPr>
        <p:spPr>
          <a:xfrm>
            <a:off x="8141197" y="6335867"/>
            <a:ext cx="460893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70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465458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1112" y="446088"/>
            <a:ext cx="3609975" cy="430887"/>
          </a:xfrm>
        </p:spPr>
        <p:txBody>
          <a:bodyPr lIns="0" tIns="0" rIns="0" bIns="0" anchor="t" anchorCtr="0">
            <a:spAutoFit/>
          </a:bodyPr>
          <a:lstStyle>
            <a:lvl1pPr algn="l"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4"/>
          </p:nvPr>
        </p:nvSpPr>
        <p:spPr>
          <a:xfrm>
            <a:off x="444500" y="446088"/>
            <a:ext cx="4203700" cy="5208587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5091113" y="876975"/>
            <a:ext cx="3609975" cy="47777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174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444500" y="1000085"/>
            <a:ext cx="8256588" cy="465458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243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ečný snímek"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714" y="0"/>
            <a:ext cx="9143999" cy="6206002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4851400" y="2844800"/>
            <a:ext cx="4293313" cy="4013199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 userDrawn="1"/>
        </p:nvSpPr>
        <p:spPr>
          <a:xfrm>
            <a:off x="0" y="5654675"/>
            <a:ext cx="2320925" cy="1203325"/>
          </a:xfrm>
          <a:prstGeom prst="rect">
            <a:avLst/>
          </a:prstGeom>
          <a:solidFill>
            <a:srgbClr val="004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44500" y="1800000"/>
            <a:ext cx="8242299" cy="615553"/>
          </a:xfrm>
        </p:spPr>
        <p:txBody>
          <a:bodyPr anchor="t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0" y="5806475"/>
            <a:ext cx="1699200" cy="79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400" y="3632034"/>
            <a:ext cx="4053600" cy="3225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5586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B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399" y="3632033"/>
            <a:ext cx="4053600" cy="3225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bdélník 6"/>
          <p:cNvSpPr/>
          <p:nvPr/>
        </p:nvSpPr>
        <p:spPr>
          <a:xfrm>
            <a:off x="0" y="0"/>
            <a:ext cx="9143999" cy="61007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0" rIns="0" bIns="0"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44500" y="446088"/>
            <a:ext cx="8242299" cy="55399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44500" y="1000086"/>
            <a:ext cx="8242300" cy="4654589"/>
          </a:xfrm>
          <a:prstGeom prst="rect">
            <a:avLst/>
          </a:prstGeom>
        </p:spPr>
        <p:txBody>
          <a:bodyPr vert="horz" lIns="0" tIns="36000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771776" y="6100763"/>
            <a:ext cx="1800224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cs-CZ" sz="900" dirty="0" smtClean="0">
                <a:solidFill>
                  <a:schemeClr val="bg1"/>
                </a:solidFill>
              </a:rPr>
              <a:t>Ing.</a:t>
            </a:r>
            <a:r>
              <a:rPr lang="cs-CZ" sz="900" baseline="0" dirty="0" smtClean="0">
                <a:solidFill>
                  <a:schemeClr val="bg1"/>
                </a:solidFill>
              </a:rPr>
              <a:t> Oldřich Macák</a:t>
            </a:r>
            <a:endParaRPr lang="cs-CZ" sz="900" dirty="0" smtClean="0">
              <a:solidFill>
                <a:schemeClr val="bg1"/>
              </a:solidFill>
            </a:endParaRPr>
          </a:p>
          <a:p>
            <a:r>
              <a:rPr lang="cs-CZ" sz="900" dirty="0" smtClean="0">
                <a:solidFill>
                  <a:schemeClr val="bg1"/>
                </a:solidFill>
              </a:rPr>
              <a:t>ředitel</a:t>
            </a:r>
            <a:r>
              <a:rPr lang="cs-CZ" sz="900" baseline="0" dirty="0" smtClean="0">
                <a:solidFill>
                  <a:schemeClr val="bg1"/>
                </a:solidFill>
              </a:rPr>
              <a:t> odboru</a:t>
            </a:r>
            <a:endParaRPr lang="cs-CZ" sz="9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44500" y="6100763"/>
            <a:ext cx="1876425" cy="75723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pl-PL" sz="900" dirty="0" smtClean="0">
                <a:solidFill>
                  <a:schemeClr val="bg1"/>
                </a:solidFill>
              </a:rPr>
              <a:t>Ministerstvo</a:t>
            </a:r>
            <a:r>
              <a:rPr lang="pl-PL" sz="900" baseline="0" dirty="0" smtClean="0">
                <a:solidFill>
                  <a:schemeClr val="bg1"/>
                </a:solidFill>
              </a:rPr>
              <a:t> průmyslu a obchodu</a:t>
            </a:r>
            <a:endParaRPr lang="pl-PL" sz="900" dirty="0" smtClean="0">
              <a:solidFill>
                <a:schemeClr val="bg1"/>
              </a:solidFill>
            </a:endParaRPr>
          </a:p>
          <a:p>
            <a:r>
              <a:rPr lang="pl-PL" sz="900" dirty="0" smtClean="0">
                <a:solidFill>
                  <a:schemeClr val="bg1"/>
                </a:solidFill>
              </a:rPr>
              <a:t>v roce průmyslu a technického vzdělávání</a:t>
            </a:r>
            <a:endParaRPr lang="cs-CZ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94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5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20725" indent="-360363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73150" indent="-352425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435100" indent="-361950" algn="l" defTabSz="914400" rtl="0" eaLnBrk="1" latinLnBrk="0" hangingPunct="1">
        <a:spcBef>
          <a:spcPct val="20000"/>
        </a:spcBef>
        <a:buFontTx/>
        <a:buBlip>
          <a:blip r:embed="rId9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795463" indent="-360363" algn="l" defTabSz="914400" rtl="0" eaLnBrk="1" latinLnBrk="0" hangingPunct="1">
        <a:spcBef>
          <a:spcPct val="20000"/>
        </a:spcBef>
        <a:buFontTx/>
        <a:buBlip>
          <a:blip r:embed="rId8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4500" y="446088"/>
            <a:ext cx="8242300" cy="1846659"/>
          </a:xfrm>
        </p:spPr>
        <p:txBody>
          <a:bodyPr/>
          <a:lstStyle/>
          <a:p>
            <a:r>
              <a:rPr lang="cs-CZ" dirty="0" smtClean="0"/>
              <a:t>Ministerstvo průmyslu a obchodu</a:t>
            </a:r>
            <a:br>
              <a:rPr lang="cs-CZ" dirty="0" smtClean="0"/>
            </a:br>
            <a:r>
              <a:rPr lang="cs-CZ" dirty="0" smtClean="0"/>
              <a:t>v roce průmyslu a technického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10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daňových úlev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300" cy="501074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Daňová motivace spolupráce škol a zaměstnavatelů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Zvýšení limitu pro daňovou uznatelnost podnikových stipendií z 2 000 Kč na 5 000 Kč měsíčně na SŠ</a:t>
            </a:r>
            <a:br>
              <a:rPr lang="cs-CZ" dirty="0"/>
            </a:br>
            <a:r>
              <a:rPr lang="cs-CZ" dirty="0"/>
              <a:t>a z 5 000 Kč na 10 000 Kč na VŠ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Odečitatelná položka ve výši 200 Kč na žáka/studenta a hodinu odborného výcviku nebo praxe na pracovišti poplatníka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Dodatečný odpočet 50 % nebo 110 % vstupní ceny majetku pořízeného a alespoň částečně využívaného pro účely odborného vzdělávání</a:t>
            </a:r>
          </a:p>
          <a:p>
            <a:r>
              <a:rPr lang="cs-CZ" b="1" dirty="0" smtClean="0"/>
              <a:t>Cílem je vyšší zapojení podniků do spolupráce se školami a zapojení aktuálních a zaměstnavateli skutečně využívaných technologií do výuky </a:t>
            </a:r>
            <a:r>
              <a:rPr lang="cs-CZ" dirty="0" smtClean="0">
                <a:latin typeface="Courier New"/>
                <a:cs typeface="Courier New"/>
              </a:rPr>
              <a:t>→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 absolvent připravený pro zaměstnání</a:t>
            </a:r>
          </a:p>
        </p:txBody>
      </p:sp>
    </p:spTree>
    <p:extLst>
      <p:ext uri="{BB962C8B-B14F-4D97-AF65-F5344CB8AC3E}">
        <p14:creationId xmlns:p14="http://schemas.microsoft.com/office/powerpoint/2010/main" val="42334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Očekávání od projektu Pospolu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00086"/>
            <a:ext cx="8242299" cy="4654589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cs-CZ" dirty="0" smtClean="0"/>
              <a:t>Identifikování modelů spolupráce firem a škol snadno přenositelných do široké praxe</a:t>
            </a:r>
          </a:p>
          <a:p>
            <a:pPr>
              <a:lnSpc>
                <a:spcPct val="130000"/>
              </a:lnSpc>
            </a:pPr>
            <a:r>
              <a:rPr lang="cs-CZ" dirty="0" smtClean="0"/>
              <a:t>Prohloubení </a:t>
            </a:r>
            <a:r>
              <a:rPr lang="cs-CZ" dirty="0"/>
              <a:t>přípravy žáků v reálném pracovním prostředí </a:t>
            </a:r>
            <a:endParaRPr lang="cs-CZ" dirty="0" smtClean="0"/>
          </a:p>
          <a:p>
            <a:pPr>
              <a:lnSpc>
                <a:spcPct val="130000"/>
              </a:lnSpc>
            </a:pPr>
            <a:r>
              <a:rPr lang="cs-CZ" dirty="0" smtClean="0"/>
              <a:t>Úpravy RVP a ŠVP na základě poznatků z praxe a porovnání se zahraničními příklady</a:t>
            </a:r>
          </a:p>
          <a:p>
            <a:pPr>
              <a:lnSpc>
                <a:spcPct val="130000"/>
              </a:lnSpc>
            </a:pPr>
            <a:r>
              <a:rPr lang="cs-CZ" dirty="0"/>
              <a:t>Legislativní a systémové změny vedoucí k hladší spolupráci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cs-CZ" dirty="0"/>
              <a:t>     a efektivnější výuce</a:t>
            </a:r>
          </a:p>
          <a:p>
            <a:pPr>
              <a:lnSpc>
                <a:spcPct val="130000"/>
              </a:lnSpc>
            </a:pPr>
            <a:r>
              <a:rPr lang="cs-CZ" dirty="0" smtClean="0"/>
              <a:t>Podpora kvality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32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BETA - Výzkumná potřeba I - ZŠ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 smtClean="0"/>
              <a:t>MPO ve spolupráci s MŠMT předložila dvě mimořádné výzkumné potřeby do programu Beta při TAČR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Zaměření na základní školy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Identifikace bariér zájmu o technické obory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Inovativní postupy výuky technických disciplín a dovedností</a:t>
            </a:r>
          </a:p>
          <a:p>
            <a:pPr lvl="1">
              <a:lnSpc>
                <a:spcPct val="150000"/>
              </a:lnSpc>
            </a:pPr>
            <a:r>
              <a:rPr lang="cs-CZ" dirty="0" smtClean="0"/>
              <a:t>Závěry by se měly promítnout do koncepčních materiálů a RVP, případně do budoucích projektů ESF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595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006" y="446088"/>
            <a:ext cx="8242299" cy="553998"/>
          </a:xfrm>
        </p:spPr>
        <p:txBody>
          <a:bodyPr/>
          <a:lstStyle/>
          <a:p>
            <a:r>
              <a:rPr lang="cs-CZ" dirty="0" smtClean="0"/>
              <a:t>BETA - Výzkumná potřeba II - SŠ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444500" y="1086351"/>
            <a:ext cx="4179258" cy="465458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Zaměřeno na vybrané obory SOŠ a SOU</a:t>
            </a:r>
          </a:p>
          <a:p>
            <a:pPr lvl="1"/>
            <a:r>
              <a:rPr lang="cs-CZ" dirty="0" smtClean="0"/>
              <a:t>Vytipovány spolu se zaměstnavatelskými svazy</a:t>
            </a:r>
          </a:p>
          <a:p>
            <a:pPr lvl="1"/>
            <a:r>
              <a:rPr lang="cs-CZ" dirty="0" smtClean="0"/>
              <a:t>Srovnání formy, rozsahu</a:t>
            </a:r>
            <a:br>
              <a:rPr lang="cs-CZ" dirty="0" smtClean="0"/>
            </a:br>
            <a:r>
              <a:rPr lang="cs-CZ" dirty="0" smtClean="0"/>
              <a:t>a náplně vybraných oborů</a:t>
            </a:r>
            <a:br>
              <a:rPr lang="cs-CZ" dirty="0" smtClean="0"/>
            </a:br>
            <a:r>
              <a:rPr lang="cs-CZ" dirty="0" smtClean="0"/>
              <a:t>v ČR a v SRN</a:t>
            </a:r>
          </a:p>
          <a:p>
            <a:pPr lvl="1"/>
            <a:r>
              <a:rPr lang="cs-CZ" dirty="0" smtClean="0"/>
              <a:t>Průzkum potřeb zaměstnavatelů na obor</a:t>
            </a:r>
          </a:p>
          <a:p>
            <a:pPr lvl="1"/>
            <a:r>
              <a:rPr lang="cs-CZ" dirty="0" smtClean="0"/>
              <a:t>Cílem především úprava RVP</a:t>
            </a:r>
          </a:p>
        </p:txBody>
      </p:sp>
      <p:sp>
        <p:nvSpPr>
          <p:cNvPr id="4" name="Zástupný symbol pro text 2"/>
          <p:cNvSpPr txBox="1">
            <a:spLocks/>
          </p:cNvSpPr>
          <p:nvPr/>
        </p:nvSpPr>
        <p:spPr>
          <a:xfrm>
            <a:off x="4776158" y="1000085"/>
            <a:ext cx="4179258" cy="4654589"/>
          </a:xfrm>
          <a:prstGeom prst="rect">
            <a:avLst/>
          </a:prstGeom>
        </p:spPr>
        <p:txBody>
          <a:bodyPr vert="horz" lIns="0" tIns="360000" rIns="0" bIns="0" rtlCol="0">
            <a:normAutofit fontScale="62500" lnSpcReduction="20000"/>
          </a:bodyPr>
          <a:lstStyle>
            <a:lvl1pPr marL="3603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20725" indent="-360363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73150" indent="-35242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435100" indent="-361950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795463" indent="-360363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23-68-H/01 Mechanik opravář motorových </a:t>
            </a:r>
            <a:r>
              <a:rPr lang="cs-CZ" dirty="0" smtClean="0"/>
              <a:t>vozidel</a:t>
            </a:r>
          </a:p>
          <a:p>
            <a:r>
              <a:rPr lang="cs-CZ" smtClean="0"/>
              <a:t>23-51-H/01 </a:t>
            </a:r>
            <a:r>
              <a:rPr lang="cs-CZ" dirty="0"/>
              <a:t>Strojní </a:t>
            </a:r>
            <a:r>
              <a:rPr lang="cs-CZ" dirty="0" smtClean="0"/>
              <a:t>mechanik</a:t>
            </a:r>
          </a:p>
          <a:p>
            <a:r>
              <a:rPr lang="cs-CZ" dirty="0" smtClean="0"/>
              <a:t>23-56-H/01 </a:t>
            </a:r>
            <a:r>
              <a:rPr lang="cs-CZ" dirty="0"/>
              <a:t>Obráběč </a:t>
            </a:r>
            <a:r>
              <a:rPr lang="cs-CZ" dirty="0" smtClean="0"/>
              <a:t>kovů</a:t>
            </a:r>
          </a:p>
          <a:p>
            <a:r>
              <a:rPr lang="cs-CZ" dirty="0" smtClean="0"/>
              <a:t>23-55-H/01 Klempíř</a:t>
            </a:r>
          </a:p>
          <a:p>
            <a:r>
              <a:rPr lang="cs-CZ" dirty="0" smtClean="0"/>
              <a:t>23-52-H/01 Nástrojař</a:t>
            </a:r>
          </a:p>
          <a:p>
            <a:r>
              <a:rPr lang="cs-CZ" dirty="0" smtClean="0"/>
              <a:t>23-45-L/01 </a:t>
            </a:r>
            <a:r>
              <a:rPr lang="cs-CZ" dirty="0"/>
              <a:t>Mechanik seřizovač - ŠVP Mechanik seřizovač </a:t>
            </a:r>
            <a:r>
              <a:rPr lang="cs-CZ" dirty="0" smtClean="0"/>
              <a:t>– </a:t>
            </a:r>
            <a:r>
              <a:rPr lang="cs-CZ" dirty="0" err="1" smtClean="0"/>
              <a:t>Mechatronik</a:t>
            </a:r>
            <a:endParaRPr lang="cs-CZ" dirty="0" smtClean="0"/>
          </a:p>
          <a:p>
            <a:r>
              <a:rPr lang="cs-CZ" dirty="0" smtClean="0"/>
              <a:t>23-45-L/01 </a:t>
            </a:r>
            <a:r>
              <a:rPr lang="cs-CZ" dirty="0"/>
              <a:t>Mechanik seřizovač - ŠVP  </a:t>
            </a:r>
            <a:r>
              <a:rPr lang="cs-CZ" dirty="0" err="1"/>
              <a:t>Mechatronik</a:t>
            </a:r>
            <a:r>
              <a:rPr lang="cs-CZ" dirty="0"/>
              <a:t> - Seřizování a programování CNC </a:t>
            </a:r>
            <a:r>
              <a:rPr lang="cs-CZ" dirty="0" smtClean="0"/>
              <a:t>strojů</a:t>
            </a:r>
          </a:p>
          <a:p>
            <a:r>
              <a:rPr lang="cs-CZ" dirty="0" smtClean="0"/>
              <a:t>26-52-H/01 </a:t>
            </a:r>
            <a:r>
              <a:rPr lang="cs-CZ" dirty="0"/>
              <a:t>Elektromechanik pro </a:t>
            </a:r>
            <a:r>
              <a:rPr lang="cs-CZ" dirty="0" smtClean="0"/>
              <a:t>zařízení</a:t>
            </a:r>
            <a:br>
              <a:rPr lang="cs-CZ" dirty="0" smtClean="0"/>
            </a:br>
            <a:r>
              <a:rPr lang="cs-CZ" dirty="0" smtClean="0"/>
              <a:t>a přístroje</a:t>
            </a:r>
          </a:p>
          <a:p>
            <a:r>
              <a:rPr lang="cs-CZ" dirty="0" smtClean="0"/>
              <a:t>36-67-H/01 Zedník</a:t>
            </a:r>
          </a:p>
          <a:p>
            <a:r>
              <a:rPr lang="cs-CZ" dirty="0" smtClean="0"/>
              <a:t>36-64-H/01 Tesař</a:t>
            </a:r>
          </a:p>
          <a:p>
            <a:r>
              <a:rPr lang="cs-CZ" dirty="0" smtClean="0"/>
              <a:t>36-69-H/01 Pokrývač</a:t>
            </a:r>
          </a:p>
          <a:p>
            <a:r>
              <a:rPr lang="cs-CZ" dirty="0" smtClean="0"/>
              <a:t>28-42-L/01  </a:t>
            </a:r>
            <a:r>
              <a:rPr lang="cs-CZ" dirty="0"/>
              <a:t>Chemik - ŠVP Chemik </a:t>
            </a:r>
            <a:r>
              <a:rPr lang="cs-CZ" dirty="0" smtClean="0"/>
              <a:t>operátor</a:t>
            </a:r>
          </a:p>
          <a:p>
            <a:r>
              <a:rPr lang="cs-CZ" dirty="0" smtClean="0"/>
              <a:t>28-52-H/01 </a:t>
            </a:r>
            <a:r>
              <a:rPr lang="cs-CZ" dirty="0"/>
              <a:t>Chemik - ŠVP Provozní chemik a ŠVP Gumař - Plastikář.</a:t>
            </a:r>
          </a:p>
        </p:txBody>
      </p:sp>
    </p:spTree>
    <p:extLst>
      <p:ext uri="{BB962C8B-B14F-4D97-AF65-F5344CB8AC3E}">
        <p14:creationId xmlns:p14="http://schemas.microsoft.com/office/powerpoint/2010/main" val="102393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 smtClean="0"/>
              <a:t>Matematický Ámos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Soutěž mladých strojařů v programování CNC obráběcích strojů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České ručičky</a:t>
            </a:r>
          </a:p>
          <a:p>
            <a:pPr>
              <a:lnSpc>
                <a:spcPct val="200000"/>
              </a:lnSpc>
            </a:pPr>
            <a:r>
              <a:rPr lang="cs-CZ" dirty="0" smtClean="0"/>
              <a:t>Záštity nad velkým množstvím soutěží a přehlídek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71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Školicí střediska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dirty="0"/>
              <a:t>Školicí střediska</a:t>
            </a:r>
          </a:p>
          <a:p>
            <a:pPr>
              <a:lnSpc>
                <a:spcPct val="110000"/>
              </a:lnSpc>
            </a:pPr>
            <a:r>
              <a:rPr lang="cs-CZ" dirty="0"/>
              <a:t>OP PIK - specifický cíl 2.4</a:t>
            </a:r>
          </a:p>
          <a:p>
            <a:pPr>
              <a:lnSpc>
                <a:spcPct val="110000"/>
              </a:lnSpc>
            </a:pPr>
            <a:r>
              <a:rPr lang="cs-CZ" dirty="0"/>
              <a:t>Malé a střední podniky</a:t>
            </a:r>
          </a:p>
          <a:p>
            <a:pPr>
              <a:lnSpc>
                <a:spcPct val="110000"/>
              </a:lnSpc>
            </a:pPr>
            <a:r>
              <a:rPr lang="cs-CZ" dirty="0"/>
              <a:t>Při výběru budou zvýhodněny projekty, jejichž součástí bude smlouva se školou o možnosti využití školicího střediska i pro odborný výcvik, odborné praxe a stáže žáků a studentů.</a:t>
            </a:r>
          </a:p>
          <a:p>
            <a:pPr>
              <a:lnSpc>
                <a:spcPct val="110000"/>
              </a:lnSpc>
            </a:pPr>
            <a:r>
              <a:rPr lang="cs-CZ" dirty="0"/>
              <a:t>Doplňuje se s OP VVV, kde je dle našich informací v rámci spolupráce škol se zaměstnavateli navrhována podpora i na výdaje odborníka z  praxe - instruktora  pro praktické vyučování žáků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46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Polytechnická výchova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cs-CZ" dirty="0"/>
              <a:t>Návrat povinného dílenského vyučování na ZŠ</a:t>
            </a:r>
          </a:p>
          <a:p>
            <a:pPr lvl="1">
              <a:lnSpc>
                <a:spcPct val="130000"/>
              </a:lnSpc>
            </a:pPr>
            <a:r>
              <a:rPr lang="cs-CZ" dirty="0"/>
              <a:t>Člověk a svět práce</a:t>
            </a:r>
          </a:p>
          <a:p>
            <a:pPr lvl="1">
              <a:lnSpc>
                <a:spcPct val="130000"/>
              </a:lnSpc>
            </a:pPr>
            <a:r>
              <a:rPr lang="cs-CZ" dirty="0"/>
              <a:t>Využití kapacit SOŠ a SOU</a:t>
            </a:r>
          </a:p>
          <a:p>
            <a:pPr lvl="1">
              <a:lnSpc>
                <a:spcPct val="130000"/>
              </a:lnSpc>
            </a:pPr>
            <a:r>
              <a:rPr lang="cs-CZ" dirty="0"/>
              <a:t>Problémem financování dopravy na venkově</a:t>
            </a:r>
          </a:p>
          <a:p>
            <a:pPr>
              <a:lnSpc>
                <a:spcPct val="130000"/>
              </a:lnSpc>
            </a:pPr>
            <a:r>
              <a:rPr lang="cs-CZ" dirty="0" smtClean="0"/>
              <a:t>Stavebnice </a:t>
            </a:r>
            <a:r>
              <a:rPr lang="cs-CZ" dirty="0" smtClean="0"/>
              <a:t>již od mateřských škol</a:t>
            </a:r>
          </a:p>
          <a:p>
            <a:pPr>
              <a:lnSpc>
                <a:spcPct val="130000"/>
              </a:lnSpc>
            </a:pPr>
            <a:r>
              <a:rPr lang="cs-CZ" dirty="0" smtClean="0"/>
              <a:t>Experimenty, názorné ukázky a nové formy výuky v přírodních vědách </a:t>
            </a:r>
          </a:p>
          <a:p>
            <a:pPr>
              <a:lnSpc>
                <a:spcPct val="130000"/>
              </a:lnSpc>
            </a:pPr>
            <a:r>
              <a:rPr lang="cs-CZ" dirty="0" smtClean="0"/>
              <a:t>Zájmové </a:t>
            </a:r>
            <a:r>
              <a:rPr lang="cs-CZ" dirty="0" smtClean="0"/>
              <a:t>vzdělávání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782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27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modrá A s číslováním">
  <a:themeElements>
    <a:clrScheme name="MPO-B">
      <a:dk1>
        <a:sysClr val="windowText" lastClr="000000"/>
      </a:dk1>
      <a:lt1>
        <a:srgbClr val="FFFFFF"/>
      </a:lt1>
      <a:dk2>
        <a:srgbClr val="004B8D"/>
      </a:dk2>
      <a:lt2>
        <a:srgbClr val="FFFFFF"/>
      </a:lt2>
      <a:accent1>
        <a:srgbClr val="B9E0F7"/>
      </a:accent1>
      <a:accent2>
        <a:srgbClr val="13B5F4"/>
      </a:accent2>
      <a:accent3>
        <a:srgbClr val="0096D6"/>
      </a:accent3>
      <a:accent4>
        <a:srgbClr val="004B8D"/>
      </a:accent4>
      <a:accent5>
        <a:srgbClr val="E31B23"/>
      </a:accent5>
      <a:accent6>
        <a:srgbClr val="B5121B"/>
      </a:accent6>
      <a:hlink>
        <a:srgbClr val="13B5F4"/>
      </a:hlink>
      <a:folHlink>
        <a:srgbClr val="E31B23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modrá A s číslováním</Template>
  <TotalTime>1071</TotalTime>
  <Words>310</Words>
  <Application>Microsoft Office PowerPoint</Application>
  <PresentationFormat>Předvádění na obrazovce (4:3)</PresentationFormat>
  <Paragraphs>66</Paragraphs>
  <Slides>9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 modrá A s číslováním</vt:lpstr>
      <vt:lpstr>Ministerstvo průmyslu a obchodu v roce průmyslu a technického vzdělávání</vt:lpstr>
      <vt:lpstr>Nástroje daňových úlev</vt:lpstr>
      <vt:lpstr>Očekávání od projektu Pospolu</vt:lpstr>
      <vt:lpstr>BETA - Výzkumná potřeba I - ZŠ</vt:lpstr>
      <vt:lpstr>BETA - Výzkumná potřeba II - SŠ</vt:lpstr>
      <vt:lpstr>Soutěže</vt:lpstr>
      <vt:lpstr>Školicí střediska</vt:lpstr>
      <vt:lpstr>Vize - Polytechnická výchova</vt:lpstr>
      <vt:lpstr>Děkuji za pozornost</vt:lpstr>
    </vt:vector>
  </TitlesOfParts>
  <Company>Ministerstvo průmyslu a obchodu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Chceme zapojit zaměstnavatele,</dc:title>
  <dc:creator>Horáček Michal</dc:creator>
  <cp:lastModifiedBy>Macák Oldřich</cp:lastModifiedBy>
  <cp:revision>56</cp:revision>
  <cp:lastPrinted>2014-07-18T12:35:53Z</cp:lastPrinted>
  <dcterms:created xsi:type="dcterms:W3CDTF">2014-04-17T11:18:43Z</dcterms:created>
  <dcterms:modified xsi:type="dcterms:W3CDTF">2015-05-07T12:47:02Z</dcterms:modified>
</cp:coreProperties>
</file>