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8" r:id="rId5"/>
    <p:sldId id="292" r:id="rId6"/>
    <p:sldId id="288" r:id="rId7"/>
    <p:sldId id="296" r:id="rId8"/>
    <p:sldId id="298" r:id="rId9"/>
    <p:sldId id="293" r:id="rId10"/>
    <p:sldId id="289" r:id="rId11"/>
    <p:sldId id="290" r:id="rId12"/>
    <p:sldId id="291" r:id="rId13"/>
  </p:sldIdLst>
  <p:sldSz cx="10691813" cy="7556500"/>
  <p:notesSz cx="6797675" cy="9928225"/>
  <p:defaultTextStyle>
    <a:defPPr>
      <a:defRPr lang="en-GB"/>
    </a:defPPr>
    <a:lvl1pPr algn="l" defTabSz="449263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34E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8387" autoAdjust="0"/>
  </p:normalViewPr>
  <p:slideViewPr>
    <p:cSldViewPr>
      <p:cViewPr varScale="1">
        <p:scale>
          <a:sx n="104" d="100"/>
          <a:sy n="104" d="100"/>
        </p:scale>
        <p:origin x="-124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A861A-6C12-4F4E-8868-BCBC649E41A9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A7DF08A7-8336-4607-A943-7D230579834B}">
      <dgm:prSet phldrT="[Text]" custT="1"/>
      <dgm:spPr>
        <a:solidFill>
          <a:schemeClr val="accent1">
            <a:lumMod val="40000"/>
            <a:lumOff val="60000"/>
            <a:alpha val="20000"/>
          </a:schemeClr>
        </a:solidFill>
      </dgm:spPr>
      <dgm:t>
        <a:bodyPr/>
        <a:lstStyle/>
        <a:p>
          <a:r>
            <a:rPr lang="cs-CZ" sz="3600" b="1" i="1" dirty="0" smtClean="0">
              <a:solidFill>
                <a:schemeClr val="accent4">
                  <a:lumMod val="50000"/>
                  <a:lumOff val="50000"/>
                </a:schemeClr>
              </a:solidFill>
            </a:rPr>
            <a:t>PRAXE </a:t>
          </a:r>
        </a:p>
        <a:p>
          <a:endParaRPr lang="cs-CZ" sz="3600" b="1" i="1" dirty="0" smtClean="0">
            <a:solidFill>
              <a:schemeClr val="accent4">
                <a:lumMod val="50000"/>
                <a:lumOff val="50000"/>
              </a:schemeClr>
            </a:solidFill>
          </a:endParaRPr>
        </a:p>
        <a:p>
          <a:endParaRPr lang="cs-CZ" sz="3600" b="1" i="1" dirty="0" smtClean="0">
            <a:solidFill>
              <a:schemeClr val="accent4">
                <a:lumMod val="50000"/>
                <a:lumOff val="50000"/>
              </a:schemeClr>
            </a:solidFill>
          </a:endParaRPr>
        </a:p>
        <a:p>
          <a:r>
            <a:rPr lang="cs-CZ" sz="3600" b="1" i="1" dirty="0" smtClean="0">
              <a:solidFill>
                <a:schemeClr val="accent4">
                  <a:lumMod val="50000"/>
                  <a:lumOff val="50000"/>
                </a:schemeClr>
              </a:solidFill>
            </a:rPr>
            <a:t>T</a:t>
          </a:r>
          <a:r>
            <a:rPr lang="cs-CZ" sz="3000" b="1" i="1" dirty="0" smtClean="0">
              <a:solidFill>
                <a:schemeClr val="accent4">
                  <a:lumMod val="50000"/>
                  <a:lumOff val="50000"/>
                </a:schemeClr>
              </a:solidFill>
            </a:rPr>
            <a:t>EORIE</a:t>
          </a:r>
          <a:endParaRPr lang="cs-CZ" sz="3000" b="1" i="1" dirty="0">
            <a:solidFill>
              <a:schemeClr val="accent4">
                <a:lumMod val="50000"/>
                <a:lumOff val="50000"/>
              </a:schemeClr>
            </a:solidFill>
          </a:endParaRPr>
        </a:p>
      </dgm:t>
    </dgm:pt>
    <dgm:pt modelId="{CC3E80C8-0423-40C8-AAB2-CB759D7B83FC}" type="parTrans" cxnId="{3CED58F8-812F-4DCD-A256-A3E559B0B7A4}">
      <dgm:prSet/>
      <dgm:spPr/>
      <dgm:t>
        <a:bodyPr/>
        <a:lstStyle/>
        <a:p>
          <a:endParaRPr lang="cs-CZ"/>
        </a:p>
      </dgm:t>
    </dgm:pt>
    <dgm:pt modelId="{058E7566-F633-4535-A647-13886FE24C79}" type="sibTrans" cxnId="{3CED58F8-812F-4DCD-A256-A3E559B0B7A4}">
      <dgm:prSet/>
      <dgm:spPr/>
      <dgm:t>
        <a:bodyPr/>
        <a:lstStyle/>
        <a:p>
          <a:endParaRPr lang="cs-CZ"/>
        </a:p>
      </dgm:t>
    </dgm:pt>
    <dgm:pt modelId="{D7D6C60F-BC63-4B47-9527-E26385C333DE}" type="pres">
      <dgm:prSet presAssocID="{775A861A-6C12-4F4E-8868-BCBC649E41A9}" presName="Name0" presStyleCnt="0">
        <dgm:presLayoutVars>
          <dgm:dir/>
          <dgm:animLvl val="lvl"/>
          <dgm:resizeHandles val="exact"/>
        </dgm:presLayoutVars>
      </dgm:prSet>
      <dgm:spPr/>
    </dgm:pt>
    <dgm:pt modelId="{C00CE0CA-4853-4EFA-BE8C-827BD5F582A9}" type="pres">
      <dgm:prSet presAssocID="{A7DF08A7-8336-4607-A943-7D230579834B}" presName="Name8" presStyleCnt="0"/>
      <dgm:spPr/>
    </dgm:pt>
    <dgm:pt modelId="{0A07B1C2-AE6B-4A16-83C2-799F8E127C1D}" type="pres">
      <dgm:prSet presAssocID="{A7DF08A7-8336-4607-A943-7D230579834B}" presName="level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A64052-B478-48C0-B2CC-33EEB100D630}" type="pres">
      <dgm:prSet presAssocID="{A7DF08A7-8336-4607-A943-7D23057983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CED58F8-812F-4DCD-A256-A3E559B0B7A4}" srcId="{775A861A-6C12-4F4E-8868-BCBC649E41A9}" destId="{A7DF08A7-8336-4607-A943-7D230579834B}" srcOrd="0" destOrd="0" parTransId="{CC3E80C8-0423-40C8-AAB2-CB759D7B83FC}" sibTransId="{058E7566-F633-4535-A647-13886FE24C79}"/>
    <dgm:cxn modelId="{57B6231B-5639-4960-87D1-3E73D3369605}" type="presOf" srcId="{A7DF08A7-8336-4607-A943-7D230579834B}" destId="{0A07B1C2-AE6B-4A16-83C2-799F8E127C1D}" srcOrd="0" destOrd="0" presId="urn:microsoft.com/office/officeart/2005/8/layout/pyramid3"/>
    <dgm:cxn modelId="{0F3A70C4-164D-41F9-AE9E-54A3DDF3030C}" type="presOf" srcId="{775A861A-6C12-4F4E-8868-BCBC649E41A9}" destId="{D7D6C60F-BC63-4B47-9527-E26385C333DE}" srcOrd="0" destOrd="0" presId="urn:microsoft.com/office/officeart/2005/8/layout/pyramid3"/>
    <dgm:cxn modelId="{342E8C95-2F60-4016-8B5A-F89A0DA7F833}" type="presOf" srcId="{A7DF08A7-8336-4607-A943-7D230579834B}" destId="{7CA64052-B478-48C0-B2CC-33EEB100D630}" srcOrd="1" destOrd="0" presId="urn:microsoft.com/office/officeart/2005/8/layout/pyramid3"/>
    <dgm:cxn modelId="{6E0D47BF-8A3D-4E03-A7D6-14DE040609BE}" type="presParOf" srcId="{D7D6C60F-BC63-4B47-9527-E26385C333DE}" destId="{C00CE0CA-4853-4EFA-BE8C-827BD5F582A9}" srcOrd="0" destOrd="0" presId="urn:microsoft.com/office/officeart/2005/8/layout/pyramid3"/>
    <dgm:cxn modelId="{AEAC5E31-655C-49EF-9E51-06625469B481}" type="presParOf" srcId="{C00CE0CA-4853-4EFA-BE8C-827BD5F582A9}" destId="{0A07B1C2-AE6B-4A16-83C2-799F8E127C1D}" srcOrd="0" destOrd="0" presId="urn:microsoft.com/office/officeart/2005/8/layout/pyramid3"/>
    <dgm:cxn modelId="{6319E6AA-0EB1-4205-8BAB-0A360A3C6FD8}" type="presParOf" srcId="{C00CE0CA-4853-4EFA-BE8C-827BD5F582A9}" destId="{7CA64052-B478-48C0-B2CC-33EEB100D63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07B1C2-AE6B-4A16-83C2-799F8E127C1D}">
      <dsp:nvSpPr>
        <dsp:cNvPr id="0" name=""/>
        <dsp:cNvSpPr/>
      </dsp:nvSpPr>
      <dsp:spPr>
        <a:xfrm rot="10800000">
          <a:off x="0" y="0"/>
          <a:ext cx="2304256" cy="3888432"/>
        </a:xfrm>
        <a:prstGeom prst="trapezoid">
          <a:avLst>
            <a:gd name="adj" fmla="val 50000"/>
          </a:avLst>
        </a:prstGeom>
        <a:solidFill>
          <a:schemeClr val="accent1">
            <a:lumMod val="40000"/>
            <a:lumOff val="60000"/>
            <a:alpha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i="1" kern="1200" dirty="0" smtClean="0">
              <a:solidFill>
                <a:schemeClr val="accent4">
                  <a:lumMod val="50000"/>
                  <a:lumOff val="50000"/>
                </a:schemeClr>
              </a:solidFill>
            </a:rPr>
            <a:t>PRAXE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600" b="1" i="1" kern="1200" dirty="0" smtClean="0">
            <a:solidFill>
              <a:schemeClr val="accent4">
                <a:lumMod val="50000"/>
                <a:lumOff val="50000"/>
              </a:schemeClr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600" b="1" i="1" kern="1200" dirty="0" smtClean="0">
            <a:solidFill>
              <a:schemeClr val="accent4">
                <a:lumMod val="50000"/>
                <a:lumOff val="50000"/>
              </a:schemeClr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i="1" kern="1200" dirty="0" smtClean="0">
              <a:solidFill>
                <a:schemeClr val="accent4">
                  <a:lumMod val="50000"/>
                  <a:lumOff val="50000"/>
                </a:schemeClr>
              </a:solidFill>
            </a:rPr>
            <a:t>T</a:t>
          </a:r>
          <a:r>
            <a:rPr lang="cs-CZ" sz="3000" b="1" i="1" kern="1200" dirty="0" smtClean="0">
              <a:solidFill>
                <a:schemeClr val="accent4">
                  <a:lumMod val="50000"/>
                  <a:lumOff val="50000"/>
                </a:schemeClr>
              </a:solidFill>
            </a:rPr>
            <a:t>EORIE</a:t>
          </a:r>
          <a:endParaRPr lang="cs-CZ" sz="3000" b="1" i="1" kern="1200" dirty="0">
            <a:solidFill>
              <a:schemeClr val="accent4">
                <a:lumMod val="50000"/>
                <a:lumOff val="50000"/>
              </a:schemeClr>
            </a:solidFill>
          </a:endParaRPr>
        </a:p>
      </dsp:txBody>
      <dsp:txXfrm>
        <a:off x="0" y="0"/>
        <a:ext cx="2304256" cy="3888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C941D-1296-4400-9A8A-DCA8C8C1E61E}" type="datetimeFigureOut">
              <a:rPr lang="cs-CZ" smtClean="0"/>
              <a:t>12.5.2015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DF362-07DF-4E9C-B492-2909A3A4751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cs-CZ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cs-CZ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cs-CZ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cs-CZ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cs-CZ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cs-CZ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cs-CZ"/>
          </a:p>
        </p:txBody>
      </p:sp>
      <p:sp>
        <p:nvSpPr>
          <p:cNvPr id="4104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66763" y="754063"/>
            <a:ext cx="5251450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5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79483" y="4715723"/>
            <a:ext cx="5427291" cy="445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39188" cy="48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3847068" y="0"/>
            <a:ext cx="2939187" cy="48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1" y="9429972"/>
            <a:ext cx="2939188" cy="48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29972"/>
            <a:ext cx="2939187" cy="48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3F4C934D-E0A5-482F-8D63-19EC5BAA148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81916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55DF4-42D7-43D7-9AC2-7556B3BA8A59}" type="slidenum">
              <a:rPr lang="cs-CZ"/>
              <a:pPr/>
              <a:t>1</a:t>
            </a:fld>
            <a:endParaRPr lang="cs-CZ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65175" y="754063"/>
            <a:ext cx="52657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28719" cy="445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82870F-C4AB-40BF-ABE6-59B6F0E874BF}" type="slidenum">
              <a:rPr lang="cs-CZ"/>
              <a:pPr/>
              <a:t>2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65175" y="754063"/>
            <a:ext cx="52657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28719" cy="445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1705">
              <a:defRPr/>
            </a:pPr>
            <a:endParaRPr lang="cs-CZ" sz="1100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82870F-C4AB-40BF-ABE6-59B6F0E874BF}" type="slidenum">
              <a:rPr lang="cs-CZ"/>
              <a:pPr/>
              <a:t>3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65175" y="754063"/>
            <a:ext cx="52657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28719" cy="445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1705">
              <a:buFont typeface="Arial" pitchFamily="34" charset="0"/>
              <a:buChar char="•"/>
              <a:defRPr/>
            </a:pPr>
            <a:endParaRPr lang="cs-CZ" sz="1100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82870F-C4AB-40BF-ABE6-59B6F0E874BF}" type="slidenum">
              <a:rPr lang="cs-CZ"/>
              <a:pPr/>
              <a:t>4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65175" y="754063"/>
            <a:ext cx="52657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28719" cy="445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100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82870F-C4AB-40BF-ABE6-59B6F0E874BF}" type="slidenum">
              <a:rPr lang="cs-CZ"/>
              <a:pPr/>
              <a:t>5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65175" y="754063"/>
            <a:ext cx="52657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28719" cy="445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1705">
              <a:buFont typeface="Arial" pitchFamily="34" charset="0"/>
              <a:buChar char="•"/>
              <a:defRPr/>
            </a:pPr>
            <a:endParaRPr lang="cs-CZ" sz="1100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82870F-C4AB-40BF-ABE6-59B6F0E874BF}" type="slidenum">
              <a:rPr lang="cs-CZ"/>
              <a:pPr/>
              <a:t>6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65175" y="754063"/>
            <a:ext cx="52657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28719" cy="445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11705"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chemeClr val="tx1"/>
                </a:solidFill>
              </a:rPr>
              <a:t>Svět se za posledních 20 let změnil – je globální a požadavky na kompetence se všeobecně zvyšují / </a:t>
            </a:r>
            <a:r>
              <a:rPr lang="cs-CZ" sz="1100" dirty="0" err="1" smtClean="0">
                <a:solidFill>
                  <a:schemeClr val="tx1"/>
                </a:solidFill>
              </a:rPr>
              <a:t>rozřišují</a:t>
            </a:r>
            <a:r>
              <a:rPr lang="cs-CZ" sz="1100" dirty="0" smtClean="0">
                <a:solidFill>
                  <a:schemeClr val="tx1"/>
                </a:solidFill>
              </a:rPr>
              <a:t>. </a:t>
            </a:r>
          </a:p>
          <a:p>
            <a:endParaRPr lang="cs-CZ" sz="1100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100" dirty="0" smtClean="0">
                <a:solidFill>
                  <a:schemeClr val="tx1"/>
                </a:solidFill>
                <a:latin typeface="Franklin Gothic Book" pitchFamily="34" charset="0"/>
              </a:rPr>
              <a:t>Všeobecně vysoká </a:t>
            </a:r>
            <a:r>
              <a:rPr lang="cs-CZ" sz="1100" b="1" dirty="0" smtClean="0">
                <a:solidFill>
                  <a:schemeClr val="tx1"/>
                </a:solidFill>
                <a:latin typeface="Franklin Gothic Book" pitchFamily="34" charset="0"/>
              </a:rPr>
              <a:t>nezaměstnanost</a:t>
            </a:r>
            <a:r>
              <a:rPr lang="cs-CZ" sz="1100" dirty="0" smtClean="0">
                <a:solidFill>
                  <a:schemeClr val="tx1"/>
                </a:solidFill>
                <a:latin typeface="Franklin Gothic Book" pitchFamily="34" charset="0"/>
              </a:rPr>
              <a:t> je v kontrastu s faktem, že firmy obtížně nacházejí potřebné a kvalifikované pracovníky</a:t>
            </a:r>
          </a:p>
          <a:p>
            <a:r>
              <a:rPr lang="cs-CZ" sz="1100" dirty="0" smtClean="0">
                <a:solidFill>
                  <a:schemeClr val="tx1"/>
                </a:solidFill>
                <a:latin typeface="Franklin Gothic Book" pitchFamily="34" charset="0"/>
              </a:rPr>
              <a:t>Příklad </a:t>
            </a:r>
            <a:r>
              <a:rPr lang="cs-CZ" sz="1100" dirty="0" err="1" smtClean="0">
                <a:solidFill>
                  <a:schemeClr val="tx1"/>
                </a:solidFill>
                <a:latin typeface="Franklin Gothic Book" pitchFamily="34" charset="0"/>
              </a:rPr>
              <a:t>Eurostat</a:t>
            </a:r>
            <a:r>
              <a:rPr lang="cs-CZ" sz="1100" dirty="0" smtClean="0">
                <a:solidFill>
                  <a:schemeClr val="tx1"/>
                </a:solidFill>
                <a:latin typeface="Franklin Gothic Book" pitchFamily="34" charset="0"/>
              </a:rPr>
              <a:t> 2014 -  Ve 27% v rámci EU nechali pozici otevřenou déle než rok a požadovaného odborníka nenašly, 30% firem EU již hlásí přímé problémy s plněním zakázek</a:t>
            </a:r>
          </a:p>
          <a:p>
            <a:pPr defTabSz="411705"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chemeClr val="tx1"/>
                </a:solidFill>
              </a:rPr>
              <a:t>Dle výzkumů mezi zaměstnavateli se dnes již odhaduje, že v následujících 15 letech dojde k obměně </a:t>
            </a:r>
            <a:r>
              <a:rPr lang="cs-CZ" sz="1100" b="1" dirty="0" smtClean="0">
                <a:solidFill>
                  <a:schemeClr val="tx1"/>
                </a:solidFill>
              </a:rPr>
              <a:t>30 % povolání </a:t>
            </a:r>
            <a:r>
              <a:rPr lang="cs-CZ" sz="1100" dirty="0" smtClean="0">
                <a:solidFill>
                  <a:schemeClr val="tx1"/>
                </a:solidFill>
              </a:rPr>
              <a:t>– tradiční zaniknou a vzniknou zcela nová.</a:t>
            </a:r>
          </a:p>
          <a:p>
            <a:pPr lvl="0"/>
            <a:endParaRPr lang="cs-CZ" sz="1100" dirty="0" smtClean="0">
              <a:latin typeface="Franklin Gothic Book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1100" dirty="0" smtClean="0">
                <a:latin typeface="Franklin Gothic Book" pitchFamily="34" charset="0"/>
              </a:rPr>
              <a:t>Teoretický základ bez dostatečné praxe je pro žáky i zaměstnavatele po nástupu do zaměstnání handicapem. „Často školy zmiňují – firmy přeci nemohou očekávat hotového zaměstnance, který 1. den nástupu vše umí. Musí počítat s doškolením.“</a:t>
            </a:r>
          </a:p>
          <a:p>
            <a:pPr lvl="0"/>
            <a:endParaRPr lang="cs-CZ" sz="1100" dirty="0" smtClean="0">
              <a:latin typeface="Franklin Gothic Book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1100" dirty="0" smtClean="0">
                <a:latin typeface="Franklin Gothic Book" pitchFamily="34" charset="0"/>
              </a:rPr>
              <a:t>Na to zaměstnavatelé reaguje“ to je ale přeci logické, bohužel míra tzv. „zaškolení, obnáší někdy i 6 – 10 měsíců, s tím spojené náklady – čas – kapacitu dalšího zaměstnance….“</a:t>
            </a:r>
          </a:p>
          <a:p>
            <a:pPr lvl="0"/>
            <a:endParaRPr lang="cs-CZ" sz="1100" dirty="0" smtClean="0">
              <a:latin typeface="Franklin Gothic Book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1100" dirty="0" smtClean="0">
                <a:latin typeface="Franklin Gothic Book" pitchFamily="34" charset="0"/>
              </a:rPr>
              <a:t> Proto </a:t>
            </a:r>
            <a:r>
              <a:rPr lang="cs-CZ" sz="1100" dirty="0" err="1" smtClean="0">
                <a:latin typeface="Franklin Gothic Book" pitchFamily="34" charset="0"/>
              </a:rPr>
              <a:t>HKČR</a:t>
            </a:r>
            <a:r>
              <a:rPr lang="cs-CZ" sz="1100" dirty="0" smtClean="0">
                <a:latin typeface="Franklin Gothic Book" pitchFamily="34" charset="0"/>
              </a:rPr>
              <a:t> usiluje o systémové provázání praxí ve firmách a to nejen u velkých zaměstnavatelů, kteří toto zázemí mají a již dávno praxe i stipendia využívají. Je třeba umožnit shodné podmínky a zázemí všem zaměstnavatelům (např. využíváním sdílených center…..).</a:t>
            </a:r>
          </a:p>
          <a:p>
            <a:pPr lvl="0"/>
            <a:endParaRPr lang="cs-CZ" sz="1100" dirty="0" smtClean="0">
              <a:latin typeface="Franklin Gothic Book" pitchFamily="34" charset="0"/>
            </a:endParaRPr>
          </a:p>
          <a:p>
            <a:pPr lvl="0"/>
            <a:r>
              <a:rPr lang="cs-CZ" sz="1100" dirty="0" smtClean="0">
                <a:latin typeface="Franklin Gothic Book" pitchFamily="34" charset="0"/>
              </a:rPr>
              <a:t>Se zaměstnavateli vyhodnocujeme a sbíráme náměty a zkušenosti z praxe. Chceme se vyvarovat zbytečných chyb, nicméně stávající stav vnímáme také jako nevyhovující, protože neumožňuje vyváženou přípravu všem středním </a:t>
            </a:r>
            <a:r>
              <a:rPr lang="cs-CZ" sz="1100" dirty="0" err="1" smtClean="0">
                <a:latin typeface="Franklin Gothic Book" pitchFamily="34" charset="0"/>
              </a:rPr>
              <a:t>odb</a:t>
            </a:r>
            <a:r>
              <a:rPr lang="cs-CZ" sz="1100" dirty="0" smtClean="0">
                <a:latin typeface="Franklin Gothic Book" pitchFamily="34" charset="0"/>
              </a:rPr>
              <a:t>. školám či učilištím.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82870F-C4AB-40BF-ABE6-59B6F0E874BF}" type="slidenum">
              <a:rPr lang="cs-CZ"/>
              <a:pPr/>
              <a:t>7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65175" y="754063"/>
            <a:ext cx="52657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28719" cy="445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endParaRPr lang="cs-CZ" sz="1100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CE2C61-1AFD-41F1-9F22-ADDC32027D8F}" type="slidenum">
              <a:rPr lang="cs-CZ"/>
              <a:pPr/>
              <a:t>8</a:t>
            </a:fld>
            <a:endParaRPr lang="cs-CZ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65175" y="754063"/>
            <a:ext cx="52657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28719" cy="445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cs-CZ" sz="1100" dirty="0" smtClean="0">
                <a:latin typeface="Franklin Gothic Book" pitchFamily="34" charset="0"/>
              </a:rPr>
              <a:t>Poděkování – paní ředitelka OHK Chomutov -  Ivana </a:t>
            </a:r>
            <a:r>
              <a:rPr lang="cs-CZ" sz="1100" dirty="0" err="1" smtClean="0">
                <a:latin typeface="Franklin Gothic Book" pitchFamily="34" charset="0"/>
              </a:rPr>
              <a:t>Košanová</a:t>
            </a:r>
            <a:r>
              <a:rPr lang="cs-CZ" sz="1100" dirty="0" smtClean="0">
                <a:latin typeface="Franklin Gothic Book" pitchFamily="34" charset="0"/>
              </a:rPr>
              <a:t> – z jejíž iniciativy se podařilo uspořádat již  – 3. ročník </a:t>
            </a:r>
            <a:r>
              <a:rPr lang="cs-CZ" sz="1100" dirty="0" err="1" smtClean="0">
                <a:latin typeface="Franklin Gothic Book" pitchFamily="34" charset="0"/>
              </a:rPr>
              <a:t>Technodays</a:t>
            </a:r>
            <a:r>
              <a:rPr lang="cs-CZ" sz="1100" dirty="0" smtClean="0">
                <a:latin typeface="Franklin Gothic Book" pitchFamily="34" charset="0"/>
              </a:rPr>
              <a:t>. </a:t>
            </a:r>
          </a:p>
          <a:p>
            <a:pPr lvl="0"/>
            <a:endParaRPr lang="cs-CZ" sz="1100" dirty="0" smtClean="0">
              <a:latin typeface="Franklin Gothic Book" pitchFamily="34" charset="0"/>
            </a:endParaRPr>
          </a:p>
          <a:p>
            <a:pPr lvl="0"/>
            <a:r>
              <a:rPr lang="cs-CZ" sz="1100" dirty="0" smtClean="0">
                <a:latin typeface="Franklin Gothic Book" pitchFamily="34" charset="0"/>
              </a:rPr>
              <a:t>O zájmu a významu svědčí nejen rostoucí návštěvnost, ale zejména stoupající počet zaměstnavatelů, kteří tuto akci podpořili a aktivně se účastní.</a:t>
            </a:r>
          </a:p>
          <a:p>
            <a:pPr lvl="0"/>
            <a:endParaRPr lang="cs-CZ" sz="1100" dirty="0" smtClean="0">
              <a:latin typeface="Franklin Gothic Book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CE2C61-1AFD-41F1-9F22-ADDC32027D8F}" type="slidenum">
              <a:rPr lang="cs-CZ"/>
              <a:pPr/>
              <a:t>9</a:t>
            </a:fld>
            <a:endParaRPr lang="cs-CZ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65175" y="754063"/>
            <a:ext cx="52657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28719" cy="445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192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1488"/>
            <a:ext cx="7485063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6887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481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42238" y="288925"/>
            <a:ext cx="2401887" cy="64531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288925"/>
            <a:ext cx="7054850" cy="64531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731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8410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6163"/>
            <a:ext cx="9088438" cy="15001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1988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369200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8475"/>
            <a:ext cx="4727575" cy="497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14963" y="1768475"/>
            <a:ext cx="4729162" cy="497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0503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0688"/>
            <a:ext cx="4724400" cy="706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0688"/>
            <a:ext cx="4725987" cy="706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0919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0926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3"/>
          <p:cNvSpPr txBox="1"/>
          <p:nvPr userDrawn="1"/>
        </p:nvSpPr>
        <p:spPr>
          <a:xfrm>
            <a:off x="4265786" y="609898"/>
            <a:ext cx="4608512" cy="32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cs-CZ" sz="1600" dirty="0" smtClean="0">
                <a:latin typeface="Franklin Gothic Demi" pitchFamily="34" charset="0"/>
              </a:rPr>
              <a:t>www.komora.</a:t>
            </a:r>
            <a:r>
              <a:rPr lang="cs-CZ" sz="1600" dirty="0" err="1" smtClean="0">
                <a:latin typeface="Franklin Gothic Demi" pitchFamily="34" charset="0"/>
              </a:rPr>
              <a:t>cz</a:t>
            </a:r>
            <a:endParaRPr lang="cs-CZ" sz="1600" dirty="0">
              <a:latin typeface="Franklin Gothic Demi" pitchFamily="34" charset="0"/>
            </a:endParaRPr>
          </a:p>
        </p:txBody>
      </p:sp>
      <p:sp>
        <p:nvSpPr>
          <p:cNvPr id="6" name="TextovéPole 4"/>
          <p:cNvSpPr txBox="1"/>
          <p:nvPr userDrawn="1"/>
        </p:nvSpPr>
        <p:spPr>
          <a:xfrm>
            <a:off x="3041650" y="294108"/>
            <a:ext cx="583264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cs-CZ" sz="2000" dirty="0" smtClean="0">
                <a:latin typeface="Franklin Gothic Demi" pitchFamily="34" charset="0"/>
              </a:rPr>
              <a:t>HOSPODÁŘSKÁ KOMORA ČESKÉ REPUBLIKY</a:t>
            </a:r>
            <a:endParaRPr lang="cs-CZ" sz="2000" dirty="0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48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68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27666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89550"/>
            <a:ext cx="6415088" cy="623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3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3438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145098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288925"/>
            <a:ext cx="96091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8475"/>
            <a:ext cx="9609137" cy="497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62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marL="11430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marL="16002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marL="20574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1" fontAlgn="base" hangingPunct="1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67" y="-10160"/>
            <a:ext cx="10698480" cy="7566660"/>
          </a:xfrm>
          <a:prstGeom prst="rect">
            <a:avLst/>
          </a:prstGeom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817514" y="4210298"/>
            <a:ext cx="779417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516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lnSpc>
                <a:spcPct val="95000"/>
              </a:lnSpc>
            </a:pPr>
            <a:r>
              <a:rPr lang="cs-CZ" sz="4000" b="1" dirty="0" smtClean="0">
                <a:solidFill>
                  <a:srgbClr val="034E8F"/>
                </a:solidFill>
                <a:latin typeface="Franklin Gothic Medium" pitchFamily="34" charset="0"/>
              </a:rPr>
              <a:t>VZDĚLÁVÁNÍ PRO PRAXI</a:t>
            </a:r>
          </a:p>
          <a:p>
            <a:pPr lvl="0" algn="ctr">
              <a:lnSpc>
                <a:spcPct val="95000"/>
              </a:lnSpc>
            </a:pPr>
            <a:r>
              <a:rPr lang="cs-CZ" sz="4000" b="1" dirty="0" smtClean="0">
                <a:solidFill>
                  <a:srgbClr val="034E8F"/>
                </a:solidFill>
                <a:latin typeface="Franklin Gothic Medium" pitchFamily="34" charset="0"/>
              </a:rPr>
              <a:t>… PRAXE PRO VZDĚLÁVÁNÍ</a:t>
            </a:r>
          </a:p>
          <a:p>
            <a:pPr lvl="0" algn="ctr">
              <a:lnSpc>
                <a:spcPct val="95000"/>
              </a:lnSpc>
            </a:pPr>
            <a:endParaRPr lang="cs-CZ" sz="4000" b="1" dirty="0" smtClean="0">
              <a:solidFill>
                <a:srgbClr val="034E8F"/>
              </a:solidFill>
              <a:latin typeface="Franklin Gothic Medium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81088" y="5832475"/>
            <a:ext cx="918051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12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endParaRPr lang="cs-CZ" sz="2400" b="1" dirty="0">
              <a:latin typeface="Franklin Gothic Demi" pitchFamily="34" charset="0"/>
            </a:endParaRPr>
          </a:p>
        </p:txBody>
      </p:sp>
      <p:sp>
        <p:nvSpPr>
          <p:cNvPr id="5" name="TextovéPole 3"/>
          <p:cNvSpPr txBox="1"/>
          <p:nvPr/>
        </p:nvSpPr>
        <p:spPr>
          <a:xfrm>
            <a:off x="3761730" y="609898"/>
            <a:ext cx="4608512" cy="32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cs-CZ" sz="1600" dirty="0" smtClean="0">
                <a:latin typeface="Franklin Gothic Demi" pitchFamily="34" charset="0"/>
              </a:rPr>
              <a:t>www.komora.</a:t>
            </a:r>
            <a:r>
              <a:rPr lang="cs-CZ" sz="1600" dirty="0" err="1" smtClean="0">
                <a:latin typeface="Franklin Gothic Demi" pitchFamily="34" charset="0"/>
              </a:rPr>
              <a:t>cz</a:t>
            </a:r>
            <a:endParaRPr lang="cs-CZ" sz="1600" dirty="0">
              <a:latin typeface="Franklin Gothic Demi" pitchFamily="34" charset="0"/>
            </a:endParaRPr>
          </a:p>
        </p:txBody>
      </p:sp>
      <p:sp>
        <p:nvSpPr>
          <p:cNvPr id="8" name="TextovéPole 4"/>
          <p:cNvSpPr txBox="1"/>
          <p:nvPr/>
        </p:nvSpPr>
        <p:spPr>
          <a:xfrm>
            <a:off x="2753618" y="294108"/>
            <a:ext cx="561662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cs-CZ" sz="2000" dirty="0" smtClean="0">
                <a:latin typeface="Franklin Gothic Demi" pitchFamily="34" charset="0"/>
              </a:rPr>
              <a:t>HOSPODÁŘSKÁ KOMORA ČESKÉ REPUBLIKY</a:t>
            </a:r>
            <a:endParaRPr lang="cs-CZ" sz="2000" dirty="0">
              <a:latin typeface="Franklin Gothic Demi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45506" y="5722466"/>
            <a:ext cx="763284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cs-CZ" b="1" dirty="0" smtClean="0">
                <a:solidFill>
                  <a:srgbClr val="034E8F"/>
                </a:solidFill>
                <a:latin typeface="Franklin Gothic Medium" pitchFamily="34" charset="0"/>
              </a:rPr>
              <a:t>Vladimír Dlouhý, prezident HKČR </a:t>
            </a:r>
            <a:endParaRPr lang="cs-CZ" dirty="0" smtClean="0">
              <a:solidFill>
                <a:srgbClr val="034E8F"/>
              </a:solidFill>
              <a:latin typeface="Franklin Gothic Medium" pitchFamily="34" charset="0"/>
            </a:endParaRPr>
          </a:p>
          <a:p>
            <a:pPr algn="ctr">
              <a:lnSpc>
                <a:spcPct val="95000"/>
              </a:lnSpc>
            </a:pPr>
            <a:endParaRPr lang="cs-CZ" sz="2400" dirty="0" smtClean="0">
              <a:solidFill>
                <a:srgbClr val="034E8F"/>
              </a:solidFill>
              <a:latin typeface="Franklin Gothic Medium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cs-CZ" sz="2400" dirty="0" smtClean="0">
                <a:solidFill>
                  <a:srgbClr val="034E8F"/>
                </a:solidFill>
                <a:latin typeface="Franklin Gothic Medium" pitchFamily="34" charset="0"/>
              </a:rPr>
              <a:t>Veletrh </a:t>
            </a:r>
            <a:r>
              <a:rPr lang="cs-CZ" sz="2400" dirty="0" err="1" smtClean="0">
                <a:solidFill>
                  <a:srgbClr val="034E8F"/>
                </a:solidFill>
                <a:latin typeface="Franklin Gothic Medium" pitchFamily="34" charset="0"/>
              </a:rPr>
              <a:t>TechnoDays</a:t>
            </a:r>
            <a:r>
              <a:rPr lang="cs-CZ" sz="2400" dirty="0" smtClean="0">
                <a:solidFill>
                  <a:srgbClr val="034E8F"/>
                </a:solidFill>
                <a:latin typeface="Franklin Gothic Medium" pitchFamily="34" charset="0"/>
              </a:rPr>
              <a:t> 2015</a:t>
            </a:r>
            <a:endParaRPr lang="cs-CZ" sz="2400" b="1" dirty="0" smtClean="0">
              <a:solidFill>
                <a:srgbClr val="034E8F"/>
              </a:solidFill>
              <a:latin typeface="Franklin Gothic Medium" pitchFamily="34" charset="0"/>
            </a:endParaRPr>
          </a:p>
          <a:p>
            <a:pPr lvl="0" algn="ctr">
              <a:lnSpc>
                <a:spcPct val="95000"/>
              </a:lnSpc>
            </a:pPr>
            <a:r>
              <a:rPr lang="cs-CZ" sz="2400" b="1" dirty="0" smtClean="0">
                <a:solidFill>
                  <a:srgbClr val="034E8F"/>
                </a:solidFill>
                <a:latin typeface="Franklin Gothic Medium" pitchFamily="34" charset="0"/>
              </a:rPr>
              <a:t>Chomutov, 14.5.2015</a:t>
            </a:r>
          </a:p>
          <a:p>
            <a:pPr lvl="0">
              <a:lnSpc>
                <a:spcPct val="95000"/>
              </a:lnSpc>
            </a:pPr>
            <a:endParaRPr lang="cs-CZ" sz="2000" b="1" dirty="0" smtClean="0"/>
          </a:p>
          <a:p>
            <a:pPr>
              <a:lnSpc>
                <a:spcPct val="95000"/>
              </a:lnSpc>
            </a:pPr>
            <a:endParaRPr lang="cs-CZ" sz="2900" b="1" dirty="0">
              <a:solidFill>
                <a:srgbClr val="034E8F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1079500" y="2052638"/>
            <a:ext cx="8640763" cy="1587"/>
          </a:xfrm>
          <a:prstGeom prst="line">
            <a:avLst/>
          </a:prstGeom>
          <a:noFill/>
          <a:ln w="18000">
            <a:solidFill>
              <a:srgbClr val="034E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52563" y="2249488"/>
            <a:ext cx="34893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215063" y="4381500"/>
            <a:ext cx="34893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953418" y="2266082"/>
            <a:ext cx="619268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lvl="0"/>
            <a:endParaRPr lang="cs-CZ" dirty="0" smtClean="0">
              <a:latin typeface="Franklin Gothic Book" pitchFamily="34" charset="0"/>
            </a:endParaRPr>
          </a:p>
          <a:p>
            <a:pPr lvl="0" indent="1778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b="1" dirty="0" smtClean="0">
                <a:latin typeface="Franklin Gothic Book" pitchFamily="34" charset="0"/>
              </a:rPr>
              <a:t>Kvalita absolventů škol</a:t>
            </a:r>
          </a:p>
          <a:p>
            <a:pPr lvl="0" indent="1778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b="1" dirty="0" smtClean="0">
                <a:latin typeface="Franklin Gothic Book" pitchFamily="34" charset="0"/>
              </a:rPr>
              <a:t>Zvýšení zájmu o učňovské a technické obory</a:t>
            </a:r>
          </a:p>
          <a:p>
            <a:pPr indent="1778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b="1" dirty="0" smtClean="0">
                <a:latin typeface="Franklin Gothic Book" pitchFamily="34" charset="0"/>
              </a:rPr>
              <a:t>Zájem o práci a chuť pracovat</a:t>
            </a:r>
          </a:p>
          <a:p>
            <a:pPr indent="179388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79388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>
                <a:latin typeface="Franklin Gothic Book" pitchFamily="34" charset="0"/>
              </a:rPr>
              <a:t>Podpora firem při poskytování praxe (odpisy, daňové úlevy)</a:t>
            </a:r>
          </a:p>
          <a:p>
            <a:pPr indent="179388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79388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>
                <a:latin typeface="Franklin Gothic Book" pitchFamily="34" charset="0"/>
              </a:rPr>
              <a:t>Rozvoj a podpora kvality  mistrů </a:t>
            </a:r>
            <a:r>
              <a:rPr lang="cs-CZ" b="1" dirty="0" err="1" smtClean="0">
                <a:latin typeface="Franklin Gothic Book" pitchFamily="34" charset="0"/>
              </a:rPr>
              <a:t>odb</a:t>
            </a:r>
            <a:r>
              <a:rPr lang="cs-CZ" b="1" dirty="0" smtClean="0">
                <a:latin typeface="Franklin Gothic Book" pitchFamily="34" charset="0"/>
              </a:rPr>
              <a:t>. výcviku</a:t>
            </a:r>
          </a:p>
          <a:p>
            <a:pPr indent="179388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79388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>
                <a:latin typeface="Franklin Gothic Book" pitchFamily="34" charset="0"/>
              </a:rPr>
              <a:t>Odborná praxe i pro pedagogy</a:t>
            </a:r>
          </a:p>
          <a:p>
            <a:pPr lvl="0" indent="179388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79388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>
                <a:latin typeface="Franklin Gothic Book" pitchFamily="34" charset="0"/>
              </a:rPr>
              <a:t>Motivace veřejnosti o odbornosti</a:t>
            </a:r>
          </a:p>
          <a:p>
            <a:pPr indent="179388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79388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>
                <a:latin typeface="Franklin Gothic Book" pitchFamily="34" charset="0"/>
              </a:rPr>
              <a:t>Přizpůsobování vzdělávací nabídky potřebám trhu práce</a:t>
            </a:r>
          </a:p>
          <a:p>
            <a:pPr>
              <a:lnSpc>
                <a:spcPct val="150000"/>
              </a:lnSpc>
            </a:pPr>
            <a:endParaRPr lang="cs-CZ" b="1" dirty="0" smtClean="0">
              <a:latin typeface="Franklin Gothic Book" pitchFamily="34" charset="0"/>
            </a:endParaRPr>
          </a:p>
          <a:p>
            <a:pPr lvl="0"/>
            <a:endParaRPr lang="cs-CZ" sz="1400" dirty="0" smtClean="0">
              <a:latin typeface="Franklin Gothic Book" pitchFamily="34" charset="0"/>
            </a:endParaRPr>
          </a:p>
          <a:p>
            <a:pPr>
              <a:lnSpc>
                <a:spcPct val="95000"/>
              </a:lnSpc>
              <a:buClr>
                <a:srgbClr val="034E8F"/>
              </a:buClr>
              <a:buSzPct val="130000"/>
              <a:buFont typeface="Franklin Gothic Book" pitchFamily="34" charset="0"/>
              <a:buChar char="■"/>
            </a:pPr>
            <a:endParaRPr lang="cs-CZ" sz="1700" dirty="0" smtClean="0">
              <a:latin typeface="Franklin Gothic Book" pitchFamily="34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9371013" y="6799263"/>
            <a:ext cx="9652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cs-CZ" sz="1200" dirty="0" smtClean="0">
                <a:latin typeface="Franklin Gothic Book" pitchFamily="34" charset="0"/>
              </a:rPr>
              <a:t>Strana </a:t>
            </a:r>
            <a:fld id="{82ADEAE8-B916-46B4-9654-539B374C2185}" type="slidenum">
              <a:rPr lang="cs-CZ" sz="1200" smtClean="0">
                <a:latin typeface="Franklin Gothic Book" pitchFamily="34" charset="0"/>
              </a:rPr>
              <a:pPr algn="r"/>
              <a:t>2</a:t>
            </a:fld>
            <a:endParaRPr lang="cs-CZ" sz="1200" dirty="0">
              <a:latin typeface="Franklin Gothic Book" pitchFamily="34" charset="0"/>
            </a:endParaRPr>
          </a:p>
        </p:txBody>
      </p:sp>
      <p:sp>
        <p:nvSpPr>
          <p:cNvPr id="9" name="TextovéPole 3"/>
          <p:cNvSpPr txBox="1"/>
          <p:nvPr/>
        </p:nvSpPr>
        <p:spPr>
          <a:xfrm>
            <a:off x="4265786" y="609898"/>
            <a:ext cx="4608512" cy="32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cs-CZ" sz="1600" dirty="0" smtClean="0">
                <a:latin typeface="Franklin Gothic Demi" pitchFamily="34" charset="0"/>
              </a:rPr>
              <a:t>www.komora.</a:t>
            </a:r>
            <a:r>
              <a:rPr lang="cs-CZ" sz="1600" dirty="0" err="1" smtClean="0">
                <a:latin typeface="Franklin Gothic Demi" pitchFamily="34" charset="0"/>
              </a:rPr>
              <a:t>cz</a:t>
            </a:r>
            <a:endParaRPr lang="cs-CZ" sz="1600" dirty="0">
              <a:latin typeface="Franklin Gothic Demi" pitchFamily="34" charset="0"/>
            </a:endParaRPr>
          </a:p>
        </p:txBody>
      </p:sp>
      <p:sp>
        <p:nvSpPr>
          <p:cNvPr id="10" name="TextovéPole 4"/>
          <p:cNvSpPr txBox="1"/>
          <p:nvPr/>
        </p:nvSpPr>
        <p:spPr>
          <a:xfrm>
            <a:off x="3041650" y="294108"/>
            <a:ext cx="583264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cs-CZ" sz="2000" dirty="0" smtClean="0">
                <a:latin typeface="Franklin Gothic Demi" pitchFamily="34" charset="0"/>
              </a:rPr>
              <a:t>HOSPODÁŘSKÁ KOMORA ČESKÉ REPUBLIKY</a:t>
            </a:r>
            <a:endParaRPr lang="cs-CZ" sz="2000" dirty="0">
              <a:latin typeface="Franklin Gothic Demi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025426" y="1546002"/>
            <a:ext cx="9001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lnSpc>
                <a:spcPct val="95000"/>
              </a:lnSpc>
            </a:pPr>
            <a:r>
              <a:rPr lang="cs-CZ" sz="3200" b="1" dirty="0" smtClean="0">
                <a:solidFill>
                  <a:srgbClr val="034E8F"/>
                </a:solidFill>
                <a:latin typeface="Franklin Gothic Medium" pitchFamily="34" charset="0"/>
              </a:rPr>
              <a:t>OČEKÁVÁNÍ A POTŘEBY FIREM A PODNIKATELŮ</a:t>
            </a:r>
          </a:p>
          <a:p>
            <a:pPr lvl="0">
              <a:lnSpc>
                <a:spcPct val="95000"/>
              </a:lnSpc>
            </a:pPr>
            <a:endParaRPr lang="cs-CZ" sz="2000" b="1" dirty="0" smtClean="0"/>
          </a:p>
          <a:p>
            <a:pPr>
              <a:lnSpc>
                <a:spcPct val="95000"/>
              </a:lnSpc>
            </a:pPr>
            <a:endParaRPr lang="cs-CZ" sz="2900" b="1" dirty="0">
              <a:solidFill>
                <a:srgbClr val="034E8F"/>
              </a:solidFill>
              <a:latin typeface="Franklin Gothic Medium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4138" y="2410098"/>
            <a:ext cx="285081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2090" y="5002386"/>
            <a:ext cx="252570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7365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1079500" y="2052638"/>
            <a:ext cx="8640763" cy="1587"/>
          </a:xfrm>
          <a:prstGeom prst="line">
            <a:avLst/>
          </a:prstGeom>
          <a:noFill/>
          <a:ln w="18000">
            <a:solidFill>
              <a:srgbClr val="034E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52563" y="2249488"/>
            <a:ext cx="34893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215063" y="4381500"/>
            <a:ext cx="34893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417914" y="2050058"/>
            <a:ext cx="496855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lvl="0"/>
            <a:endParaRPr lang="cs-CZ" dirty="0" smtClean="0">
              <a:latin typeface="Franklin Gothic Book" pitchFamily="34" charset="0"/>
            </a:endParaRPr>
          </a:p>
          <a:p>
            <a:pPr lvl="0"/>
            <a:r>
              <a:rPr lang="cs-CZ" sz="2000" b="1" dirty="0" smtClean="0">
                <a:latin typeface="Franklin Gothic Book" pitchFamily="34" charset="0"/>
              </a:rPr>
              <a:t>DUÁLNÍ VZDĚLÁVÁNÍ = SYSTÉM PARTNERŮ </a:t>
            </a:r>
            <a:endParaRPr lang="cs-CZ" sz="1400" dirty="0" smtClean="0">
              <a:latin typeface="Franklin Gothic Book" pitchFamily="34" charset="0"/>
            </a:endParaRPr>
          </a:p>
          <a:p>
            <a:pPr>
              <a:lnSpc>
                <a:spcPct val="95000"/>
              </a:lnSpc>
              <a:buClr>
                <a:srgbClr val="034E8F"/>
              </a:buClr>
              <a:buSzPct val="130000"/>
              <a:buFont typeface="Franklin Gothic Book" pitchFamily="34" charset="0"/>
              <a:buChar char="■"/>
            </a:pPr>
            <a:endParaRPr lang="cs-CZ" sz="1700" dirty="0" smtClean="0">
              <a:latin typeface="Franklin Gothic Book" pitchFamily="34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9371013" y="6799263"/>
            <a:ext cx="9652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cs-CZ" sz="1200" dirty="0" smtClean="0">
                <a:latin typeface="Franklin Gothic Book" pitchFamily="34" charset="0"/>
              </a:rPr>
              <a:t>Strana </a:t>
            </a:r>
            <a:fld id="{82ADEAE8-B916-46B4-9654-539B374C2185}" type="slidenum">
              <a:rPr lang="cs-CZ" sz="1200" smtClean="0">
                <a:latin typeface="Franklin Gothic Book" pitchFamily="34" charset="0"/>
              </a:rPr>
              <a:pPr algn="r"/>
              <a:t>3</a:t>
            </a:fld>
            <a:endParaRPr lang="cs-CZ" sz="1200" dirty="0">
              <a:latin typeface="Franklin Gothic Book" pitchFamily="34" charset="0"/>
            </a:endParaRPr>
          </a:p>
        </p:txBody>
      </p:sp>
      <p:sp>
        <p:nvSpPr>
          <p:cNvPr id="9" name="TextovéPole 3"/>
          <p:cNvSpPr txBox="1"/>
          <p:nvPr/>
        </p:nvSpPr>
        <p:spPr>
          <a:xfrm>
            <a:off x="4265786" y="609898"/>
            <a:ext cx="4608512" cy="32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cs-CZ" sz="1600" dirty="0" smtClean="0">
                <a:latin typeface="Franklin Gothic Demi" pitchFamily="34" charset="0"/>
              </a:rPr>
              <a:t>www.komora.</a:t>
            </a:r>
            <a:r>
              <a:rPr lang="cs-CZ" sz="1600" dirty="0" err="1" smtClean="0">
                <a:latin typeface="Franklin Gothic Demi" pitchFamily="34" charset="0"/>
              </a:rPr>
              <a:t>cz</a:t>
            </a:r>
            <a:endParaRPr lang="cs-CZ" sz="1600" dirty="0">
              <a:latin typeface="Franklin Gothic Demi" pitchFamily="34" charset="0"/>
            </a:endParaRPr>
          </a:p>
        </p:txBody>
      </p:sp>
      <p:sp>
        <p:nvSpPr>
          <p:cNvPr id="10" name="TextovéPole 4"/>
          <p:cNvSpPr txBox="1"/>
          <p:nvPr/>
        </p:nvSpPr>
        <p:spPr>
          <a:xfrm>
            <a:off x="3041650" y="294108"/>
            <a:ext cx="583264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cs-CZ" sz="2000" dirty="0" smtClean="0">
                <a:latin typeface="Franklin Gothic Demi" pitchFamily="34" charset="0"/>
              </a:rPr>
              <a:t>HOSPODÁŘSKÁ KOMORA ČESKÉ REPUBLIKY</a:t>
            </a:r>
            <a:endParaRPr lang="cs-CZ" sz="2000" dirty="0">
              <a:latin typeface="Franklin Gothic Demi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025425" y="1546002"/>
            <a:ext cx="9666387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lnSpc>
                <a:spcPct val="95000"/>
              </a:lnSpc>
            </a:pPr>
            <a:r>
              <a:rPr lang="cs-CZ" sz="3200" b="1" dirty="0" smtClean="0">
                <a:solidFill>
                  <a:srgbClr val="034E8F"/>
                </a:solidFill>
                <a:latin typeface="Franklin Gothic Medium" pitchFamily="34" charset="0"/>
              </a:rPr>
              <a:t>ZAHRANIČNÍ ZKUŠENOSTI – FAKTORY ÚSPĚCHU</a:t>
            </a:r>
          </a:p>
          <a:p>
            <a:pPr lvl="0">
              <a:lnSpc>
                <a:spcPct val="95000"/>
              </a:lnSpc>
            </a:pPr>
            <a:endParaRPr lang="cs-CZ" sz="2000" b="1" dirty="0" smtClean="0"/>
          </a:p>
          <a:p>
            <a:pPr>
              <a:lnSpc>
                <a:spcPct val="95000"/>
              </a:lnSpc>
            </a:pPr>
            <a:endParaRPr lang="cs-CZ" sz="2900" b="1" dirty="0">
              <a:solidFill>
                <a:srgbClr val="034E8F"/>
              </a:solidFill>
              <a:latin typeface="Franklin Gothic Medium" pitchFamily="34" charset="0"/>
            </a:endParaRPr>
          </a:p>
        </p:txBody>
      </p:sp>
      <p:pic>
        <p:nvPicPr>
          <p:cNvPr id="15" name="Obrázek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141" y="2698130"/>
            <a:ext cx="6048672" cy="485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0" y="2050058"/>
            <a:ext cx="49685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lvl="0"/>
            <a:endParaRPr lang="cs-CZ" dirty="0" smtClean="0">
              <a:latin typeface="Franklin Gothic Book" pitchFamily="34" charset="0"/>
            </a:endParaRPr>
          </a:p>
          <a:p>
            <a:pPr lvl="0"/>
            <a:endParaRPr lang="cs-CZ" b="1" dirty="0" smtClean="0">
              <a:latin typeface="Franklin Gothic Book" pitchFamily="34" charset="0"/>
            </a:endParaRPr>
          </a:p>
          <a:p>
            <a:pPr lvl="0"/>
            <a:endParaRPr lang="cs-CZ" sz="1400" dirty="0" smtClean="0">
              <a:latin typeface="Franklin Gothic Book" pitchFamily="34" charset="0"/>
            </a:endParaRPr>
          </a:p>
          <a:p>
            <a:pPr>
              <a:lnSpc>
                <a:spcPct val="95000"/>
              </a:lnSpc>
              <a:buClr>
                <a:srgbClr val="034E8F"/>
              </a:buClr>
              <a:buSzPct val="130000"/>
              <a:buFont typeface="Franklin Gothic Book" pitchFamily="34" charset="0"/>
              <a:buChar char="■"/>
            </a:pPr>
            <a:endParaRPr lang="cs-CZ" sz="1700" dirty="0" smtClean="0">
              <a:latin typeface="Franklin Gothic Book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338" y="2689080"/>
            <a:ext cx="4032448" cy="486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05346" y="1762026"/>
            <a:ext cx="381642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lvl="0"/>
            <a:endParaRPr lang="cs-CZ" dirty="0" smtClean="0">
              <a:latin typeface="Franklin Gothic Book" pitchFamily="34" charset="0"/>
            </a:endParaRPr>
          </a:p>
          <a:p>
            <a:pPr lvl="0" algn="ctr"/>
            <a:r>
              <a:rPr lang="cs-CZ" sz="2000" b="1" dirty="0" smtClean="0">
                <a:latin typeface="Franklin Gothic Book" pitchFamily="34" charset="0"/>
              </a:rPr>
              <a:t>Nezaměstnanost 25 </a:t>
            </a:r>
            <a:r>
              <a:rPr lang="cs-CZ" sz="2000" b="1" dirty="0" err="1" smtClean="0">
                <a:latin typeface="Franklin Gothic Book" pitchFamily="34" charset="0"/>
              </a:rPr>
              <a:t>letých</a:t>
            </a:r>
            <a:endParaRPr lang="cs-CZ" sz="2000" b="1" dirty="0" smtClean="0">
              <a:latin typeface="Franklin Gothic Book" pitchFamily="34" charset="0"/>
            </a:endParaRPr>
          </a:p>
          <a:p>
            <a:pPr lvl="0" algn="ctr"/>
            <a:r>
              <a:rPr lang="cs-CZ" sz="2000" b="1" dirty="0" err="1" smtClean="0">
                <a:latin typeface="Franklin Gothic Book" pitchFamily="34" charset="0"/>
              </a:rPr>
              <a:t>CZ</a:t>
            </a:r>
            <a:r>
              <a:rPr lang="cs-CZ" sz="2000" b="1" dirty="0" smtClean="0">
                <a:latin typeface="Franklin Gothic Book" pitchFamily="34" charset="0"/>
              </a:rPr>
              <a:t> - 8 % -  DE/A 19% -  GR 68%</a:t>
            </a:r>
          </a:p>
          <a:p>
            <a:pPr lvl="0"/>
            <a:endParaRPr lang="cs-CZ" sz="1400" dirty="0" smtClean="0">
              <a:latin typeface="Franklin Gothic Book" pitchFamily="34" charset="0"/>
            </a:endParaRPr>
          </a:p>
          <a:p>
            <a:pPr>
              <a:lnSpc>
                <a:spcPct val="95000"/>
              </a:lnSpc>
              <a:buClr>
                <a:srgbClr val="034E8F"/>
              </a:buClr>
              <a:buSzPct val="130000"/>
              <a:buFont typeface="Franklin Gothic Book" pitchFamily="34" charset="0"/>
              <a:buChar char="■"/>
            </a:pPr>
            <a:endParaRPr lang="cs-CZ" sz="1700" dirty="0" smtClean="0">
              <a:latin typeface="Franklin Gothic Book" pitchFamily="34" charset="0"/>
            </a:endParaRPr>
          </a:p>
        </p:txBody>
      </p:sp>
      <p:sp>
        <p:nvSpPr>
          <p:cNvPr id="21" name="Obousměrná vodorovná šipka 20"/>
          <p:cNvSpPr/>
          <p:nvPr/>
        </p:nvSpPr>
        <p:spPr bwMode="auto">
          <a:xfrm>
            <a:off x="3905746" y="5146402"/>
            <a:ext cx="1296144" cy="360040"/>
          </a:xfrm>
          <a:prstGeom prst="leftRightArrow">
            <a:avLst/>
          </a:prstGeom>
          <a:solidFill>
            <a:srgbClr val="0070C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365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1079500" y="2052638"/>
            <a:ext cx="8640763" cy="1587"/>
          </a:xfrm>
          <a:prstGeom prst="line">
            <a:avLst/>
          </a:prstGeom>
          <a:noFill/>
          <a:ln w="18000">
            <a:solidFill>
              <a:srgbClr val="034E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52563" y="2249488"/>
            <a:ext cx="34893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215063" y="4381500"/>
            <a:ext cx="34893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9371013" y="6799263"/>
            <a:ext cx="9652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cs-CZ" sz="1200" dirty="0" smtClean="0">
                <a:latin typeface="Franklin Gothic Book" pitchFamily="34" charset="0"/>
              </a:rPr>
              <a:t>Strana </a:t>
            </a:r>
            <a:fld id="{82ADEAE8-B916-46B4-9654-539B374C2185}" type="slidenum">
              <a:rPr lang="cs-CZ" sz="1200" smtClean="0">
                <a:latin typeface="Franklin Gothic Book" pitchFamily="34" charset="0"/>
              </a:rPr>
              <a:pPr algn="r"/>
              <a:t>4</a:t>
            </a:fld>
            <a:endParaRPr lang="cs-CZ" sz="1200" dirty="0">
              <a:latin typeface="Franklin Gothic Book" pitchFamily="34" charset="0"/>
            </a:endParaRPr>
          </a:p>
        </p:txBody>
      </p:sp>
      <p:sp>
        <p:nvSpPr>
          <p:cNvPr id="9" name="TextovéPole 3"/>
          <p:cNvSpPr txBox="1"/>
          <p:nvPr/>
        </p:nvSpPr>
        <p:spPr>
          <a:xfrm>
            <a:off x="4265786" y="609898"/>
            <a:ext cx="4608512" cy="32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cs-CZ" sz="1600" dirty="0" smtClean="0">
                <a:latin typeface="Franklin Gothic Demi" pitchFamily="34" charset="0"/>
              </a:rPr>
              <a:t>www.komora.</a:t>
            </a:r>
            <a:r>
              <a:rPr lang="cs-CZ" sz="1600" dirty="0" err="1" smtClean="0">
                <a:latin typeface="Franklin Gothic Demi" pitchFamily="34" charset="0"/>
              </a:rPr>
              <a:t>cz</a:t>
            </a:r>
            <a:endParaRPr lang="cs-CZ" sz="1600" dirty="0">
              <a:latin typeface="Franklin Gothic Demi" pitchFamily="34" charset="0"/>
            </a:endParaRPr>
          </a:p>
        </p:txBody>
      </p:sp>
      <p:sp>
        <p:nvSpPr>
          <p:cNvPr id="10" name="TextovéPole 4"/>
          <p:cNvSpPr txBox="1"/>
          <p:nvPr/>
        </p:nvSpPr>
        <p:spPr>
          <a:xfrm>
            <a:off x="3041650" y="294108"/>
            <a:ext cx="583264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cs-CZ" sz="2000" dirty="0" smtClean="0">
                <a:latin typeface="Franklin Gothic Demi" pitchFamily="34" charset="0"/>
              </a:rPr>
              <a:t>HOSPODÁŘSKÁ KOMORA ČESKÉ REPUBLIKY</a:t>
            </a:r>
            <a:endParaRPr lang="cs-CZ" sz="2000" dirty="0">
              <a:latin typeface="Franklin Gothic Demi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025425" y="1546002"/>
            <a:ext cx="9666387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lnSpc>
                <a:spcPct val="95000"/>
              </a:lnSpc>
            </a:pPr>
            <a:r>
              <a:rPr lang="cs-CZ" sz="3200" b="1" dirty="0" smtClean="0">
                <a:solidFill>
                  <a:srgbClr val="034E8F"/>
                </a:solidFill>
                <a:latin typeface="Franklin Gothic Medium" pitchFamily="34" charset="0"/>
              </a:rPr>
              <a:t>ZAHRANIČNÍ ZKUŠENOSTI – ČESKÉ OTAZNÍKY</a:t>
            </a:r>
            <a:endParaRPr lang="cs-CZ" sz="2000" b="1" dirty="0" smtClean="0"/>
          </a:p>
          <a:p>
            <a:pPr>
              <a:lnSpc>
                <a:spcPct val="95000"/>
              </a:lnSpc>
            </a:pPr>
            <a:endParaRPr lang="cs-CZ" sz="2900" b="1" dirty="0">
              <a:solidFill>
                <a:srgbClr val="034E8F"/>
              </a:solidFill>
              <a:latin typeface="Franklin Gothic Medium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0" y="2050058"/>
            <a:ext cx="49685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lvl="0"/>
            <a:endParaRPr lang="cs-CZ" dirty="0" smtClean="0">
              <a:latin typeface="Franklin Gothic Book" pitchFamily="34" charset="0"/>
            </a:endParaRPr>
          </a:p>
          <a:p>
            <a:pPr lvl="0"/>
            <a:endParaRPr lang="cs-CZ" b="1" dirty="0" smtClean="0">
              <a:latin typeface="Franklin Gothic Book" pitchFamily="34" charset="0"/>
            </a:endParaRPr>
          </a:p>
          <a:p>
            <a:pPr lvl="0"/>
            <a:endParaRPr lang="cs-CZ" sz="1400" dirty="0" smtClean="0">
              <a:latin typeface="Franklin Gothic Book" pitchFamily="34" charset="0"/>
            </a:endParaRPr>
          </a:p>
          <a:p>
            <a:pPr>
              <a:lnSpc>
                <a:spcPct val="95000"/>
              </a:lnSpc>
              <a:buClr>
                <a:srgbClr val="034E8F"/>
              </a:buClr>
              <a:buSzPct val="130000"/>
              <a:buFont typeface="Franklin Gothic Book" pitchFamily="34" charset="0"/>
              <a:buChar char="■"/>
            </a:pPr>
            <a:endParaRPr lang="cs-CZ" sz="1700" dirty="0" smtClean="0">
              <a:latin typeface="Franklin Gothic Book" pitchFamily="34" charset="0"/>
            </a:endParaRPr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1025426" y="2122066"/>
          <a:ext cx="6984776" cy="5429236"/>
        </p:xfrm>
        <a:graphic>
          <a:graphicData uri="http://schemas.openxmlformats.org/drawingml/2006/table">
            <a:tbl>
              <a:tblPr/>
              <a:tblGrid>
                <a:gridCol w="6984776"/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Stag-Medium"/>
                          <a:ea typeface="Calibri"/>
                          <a:cs typeface="Stag-Medium"/>
                        </a:rPr>
                        <a:t>Německo /</a:t>
                      </a: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Stag-Medium"/>
                          <a:ea typeface="Calibri"/>
                          <a:cs typeface="Stag-Medium"/>
                        </a:rPr>
                        <a:t> Rakousko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Stag-Medium"/>
                          <a:ea typeface="Calibri"/>
                          <a:cs typeface="Stag-Medium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Stag-Medium"/>
                          <a:ea typeface="Calibri"/>
                          <a:cs typeface="Stag-Medium"/>
                        </a:rPr>
                        <a:t>principy</a:t>
                      </a: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Stag-Medium"/>
                          <a:ea typeface="Calibri"/>
                          <a:cs typeface="Stag-Medium"/>
                        </a:rPr>
                        <a:t>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Stag-Medium"/>
                          <a:ea typeface="Calibri"/>
                          <a:cs typeface="Stag-Medium"/>
                        </a:rPr>
                        <a:t>duálního systém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76" marR="529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7403">
                <a:tc>
                  <a:txBody>
                    <a:bodyPr/>
                    <a:lstStyle/>
                    <a:p>
                      <a:pPr marL="72000" indent="1778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cs-CZ" sz="1600" b="1" dirty="0" smtClean="0">
                        <a:latin typeface="Franklin Gothic Book" pitchFamily="34" charset="0"/>
                        <a:ea typeface="Calibri"/>
                        <a:cs typeface="Calluna-Regular"/>
                      </a:endParaRPr>
                    </a:p>
                    <a:p>
                      <a:pPr marL="72000" indent="1778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cs-CZ" sz="2000" b="1" dirty="0" smtClean="0">
                          <a:latin typeface="Franklin Gothic Book" pitchFamily="34" charset="0"/>
                          <a:ea typeface="Calibri"/>
                          <a:cs typeface="Calluna-Regular"/>
                        </a:rPr>
                        <a:t>PARTICIPACE</a:t>
                      </a:r>
                    </a:p>
                    <a:p>
                      <a:pPr marL="72000" indent="1778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cs-CZ" sz="1800" b="0" dirty="0" smtClean="0">
                          <a:latin typeface="Franklin Gothic Book" pitchFamily="34" charset="0"/>
                          <a:ea typeface="Calibri"/>
                          <a:cs typeface="Calluna-Regular"/>
                        </a:rPr>
                        <a:t>1/3 </a:t>
                      </a:r>
                      <a:r>
                        <a:rPr lang="cs-CZ" sz="1800" b="0" baseline="0" dirty="0" smtClean="0">
                          <a:latin typeface="Franklin Gothic Book" pitchFamily="34" charset="0"/>
                          <a:ea typeface="Calibri"/>
                          <a:cs typeface="Calluna-Regular"/>
                        </a:rPr>
                        <a:t> firem </a:t>
                      </a:r>
                      <a:r>
                        <a:rPr lang="cs-CZ" sz="1800" b="0" dirty="0" smtClean="0">
                          <a:latin typeface="Franklin Gothic Book" pitchFamily="34" charset="0"/>
                          <a:ea typeface="Calibri"/>
                          <a:cs typeface="Calluna-Regular"/>
                        </a:rPr>
                        <a:t>zapojena</a:t>
                      </a:r>
                      <a:endParaRPr lang="cs-CZ" sz="1800" b="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  <a:p>
                      <a:pPr marL="72000" indent="1778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cs-CZ" sz="1800" b="0" dirty="0" smtClean="0">
                          <a:latin typeface="Franklin Gothic Book" pitchFamily="34" charset="0"/>
                          <a:ea typeface="Calibri"/>
                          <a:cs typeface="Calluna-Regular"/>
                        </a:rPr>
                        <a:t>3-4 dny/týdně v provozu</a:t>
                      </a:r>
                    </a:p>
                    <a:p>
                      <a:pPr marL="72000" marR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cs-CZ" sz="1800" b="1" dirty="0" smtClean="0">
                        <a:latin typeface="Franklin Gothic Book" pitchFamily="34" charset="0"/>
                        <a:ea typeface="Calibri"/>
                        <a:cs typeface="Calluna-Regular"/>
                      </a:endParaRPr>
                    </a:p>
                    <a:p>
                      <a:pPr marL="72000" marR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latin typeface="Franklin Gothic Book" pitchFamily="34" charset="0"/>
                          <a:ea typeface="Calibri"/>
                          <a:cs typeface="Calluna-Regular"/>
                        </a:rPr>
                        <a:t>ZÁJEM</a:t>
                      </a:r>
                      <a:r>
                        <a:rPr lang="cs-CZ" sz="2000" b="1" baseline="0" dirty="0" smtClean="0">
                          <a:latin typeface="Franklin Gothic Book" pitchFamily="34" charset="0"/>
                          <a:ea typeface="Calibri"/>
                          <a:cs typeface="Calluna-Regular"/>
                        </a:rPr>
                        <a:t> VEŘEJNOSTI</a:t>
                      </a:r>
                    </a:p>
                    <a:p>
                      <a:pPr marL="72000" marR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sz="1800" b="0" dirty="0" smtClean="0">
                          <a:latin typeface="Franklin Gothic Book" pitchFamily="34" charset="0"/>
                          <a:ea typeface="Calibri"/>
                          <a:cs typeface="Calluna-Regular"/>
                        </a:rPr>
                        <a:t>cca 60 % mladých lidí</a:t>
                      </a:r>
                      <a:r>
                        <a:rPr lang="cs-CZ" sz="1800" b="0" baseline="0" dirty="0" smtClean="0">
                          <a:latin typeface="Franklin Gothic Book" pitchFamily="34" charset="0"/>
                          <a:ea typeface="Calibri"/>
                          <a:cs typeface="Calluna-Regular"/>
                        </a:rPr>
                        <a:t> – cca </a:t>
                      </a:r>
                      <a:r>
                        <a:rPr lang="cs-CZ" sz="1800" b="0" dirty="0" smtClean="0">
                          <a:latin typeface="Franklin Gothic Book" pitchFamily="34" charset="0"/>
                          <a:ea typeface="Calibri"/>
                          <a:cs typeface="Calluna-Regular"/>
                        </a:rPr>
                        <a:t>340 oborových specializací</a:t>
                      </a:r>
                    </a:p>
                    <a:p>
                      <a:pPr marL="72000" indent="1778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cs-CZ" sz="1800" b="1" dirty="0" smtClean="0">
                        <a:latin typeface="Franklin Gothic Book" pitchFamily="34" charset="0"/>
                        <a:ea typeface="Calibri"/>
                        <a:cs typeface="Calluna-Regular"/>
                      </a:endParaRPr>
                    </a:p>
                    <a:p>
                      <a:pPr marL="72000" indent="1778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cs-CZ" sz="2000" b="1" dirty="0" smtClean="0">
                          <a:latin typeface="Franklin Gothic Book" pitchFamily="34" charset="0"/>
                          <a:ea typeface="Calibri"/>
                          <a:cs typeface="Calluna-Regular"/>
                        </a:rPr>
                        <a:t>FINANCOVÁNÍ</a:t>
                      </a:r>
                      <a:endParaRPr lang="cs-CZ" sz="2000" b="1" baseline="0" dirty="0" smtClean="0">
                        <a:latin typeface="Franklin Gothic Book" pitchFamily="34" charset="0"/>
                        <a:ea typeface="Calibri"/>
                        <a:cs typeface="Calluna-Regular"/>
                      </a:endParaRPr>
                    </a:p>
                    <a:p>
                      <a:pPr marL="72000" indent="1778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cs-CZ" sz="1800" b="0" dirty="0" smtClean="0">
                          <a:latin typeface="Franklin Gothic Book" pitchFamily="34" charset="0"/>
                          <a:ea typeface="Calibri"/>
                          <a:cs typeface="Calluna-Regular"/>
                        </a:rPr>
                        <a:t>Školní</a:t>
                      </a:r>
                      <a:r>
                        <a:rPr lang="cs-CZ" sz="1800" b="0" baseline="0" dirty="0" smtClean="0">
                          <a:latin typeface="Franklin Gothic Book" pitchFamily="34" charset="0"/>
                          <a:ea typeface="Calibri"/>
                          <a:cs typeface="Calluna-Regular"/>
                        </a:rPr>
                        <a:t> teoretická část – </a:t>
                      </a:r>
                      <a:r>
                        <a:rPr lang="cs-CZ" sz="1800" b="0" dirty="0" smtClean="0">
                          <a:latin typeface="Franklin Gothic Book" pitchFamily="34" charset="0"/>
                          <a:ea typeface="Calibri"/>
                          <a:cs typeface="Calluna-Regular"/>
                        </a:rPr>
                        <a:t>stát,  </a:t>
                      </a:r>
                    </a:p>
                    <a:p>
                      <a:pPr marL="72000" indent="1778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cs-CZ" sz="1800" b="0" baseline="0" dirty="0" smtClean="0">
                          <a:latin typeface="Franklin Gothic Book" pitchFamily="34" charset="0"/>
                          <a:ea typeface="Calibri"/>
                          <a:cs typeface="Calluna-Regular"/>
                        </a:rPr>
                        <a:t>praktická část - z</a:t>
                      </a:r>
                      <a:r>
                        <a:rPr lang="cs-CZ" sz="1800" b="0" dirty="0" smtClean="0">
                          <a:latin typeface="Franklin Gothic Book" pitchFamily="34" charset="0"/>
                          <a:ea typeface="Calibri"/>
                          <a:cs typeface="Calluna-Regular"/>
                        </a:rPr>
                        <a:t>aměstnavatelé</a:t>
                      </a:r>
                      <a:r>
                        <a:rPr lang="cs-CZ" sz="1800" b="0" baseline="0" dirty="0" smtClean="0">
                          <a:latin typeface="Franklin Gothic Book" pitchFamily="34" charset="0"/>
                          <a:ea typeface="Calibri"/>
                          <a:cs typeface="Calluna-Regular"/>
                        </a:rPr>
                        <a:t>, </a:t>
                      </a:r>
                      <a:r>
                        <a:rPr lang="cs-CZ" sz="1800" b="0" dirty="0" smtClean="0">
                          <a:latin typeface="Franklin Gothic Book" pitchFamily="34" charset="0"/>
                          <a:ea typeface="Calibri"/>
                          <a:cs typeface="Calluna-Regular"/>
                        </a:rPr>
                        <a:t>daňově uznatelné</a:t>
                      </a:r>
                    </a:p>
                    <a:p>
                      <a:pPr marL="72000" indent="1778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cs-CZ" sz="1800" b="0" dirty="0" smtClean="0">
                          <a:latin typeface="Franklin Gothic Book" pitchFamily="34" charset="0"/>
                          <a:ea typeface="Calibri"/>
                          <a:cs typeface="Calluna-Regular"/>
                        </a:rPr>
                        <a:t>Mzda  žáků: 200 až téměř 1000 EUR v závislosti na regionu a oboru </a:t>
                      </a:r>
                      <a:endParaRPr lang="cs-CZ" sz="1800" b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Calibri"/>
                        <a:cs typeface="Calluna-Regular"/>
                      </a:endParaRPr>
                    </a:p>
                    <a:p>
                      <a:pPr marL="72000" indent="1778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cs-CZ" sz="1800" b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Calibri"/>
                          <a:cs typeface="Calluna-Regular"/>
                        </a:rPr>
                        <a:t>Daňově</a:t>
                      </a:r>
                      <a:r>
                        <a:rPr lang="cs-CZ" sz="1800" b="0" baseline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Calibri"/>
                          <a:cs typeface="Calluna-Regular"/>
                        </a:rPr>
                        <a:t> uznatelné výdaje na 1 žáka až </a:t>
                      </a:r>
                      <a:r>
                        <a:rPr lang="cs-CZ" sz="1800" b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Calibri"/>
                          <a:cs typeface="Calluna-Regular"/>
                        </a:rPr>
                        <a:t>1000 EUR a  příspěvek 500</a:t>
                      </a:r>
                    </a:p>
                    <a:p>
                      <a:pPr marL="72000" indent="1778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cs-CZ" sz="1800" b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Calibri"/>
                          <a:cs typeface="Calluna-Regular"/>
                        </a:rPr>
                        <a:t>EUR z fondu, do kterého povinně</a:t>
                      </a:r>
                      <a:r>
                        <a:rPr lang="cs-CZ" sz="1800" b="0" baseline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Calibri"/>
                          <a:cs typeface="Calluna-Regular"/>
                        </a:rPr>
                        <a:t> </a:t>
                      </a:r>
                      <a:r>
                        <a:rPr lang="cs-CZ" sz="1800" b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Calibri"/>
                          <a:cs typeface="Calluna-Regular"/>
                        </a:rPr>
                        <a:t>přispívají firmy</a:t>
                      </a:r>
                      <a:r>
                        <a:rPr lang="cs-CZ" sz="1800" b="0" baseline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Calibri"/>
                          <a:cs typeface="Calluna-Regular"/>
                        </a:rPr>
                        <a:t> </a:t>
                      </a:r>
                      <a:r>
                        <a:rPr lang="cs-CZ" sz="1800" b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Calibri"/>
                          <a:cs typeface="Calluna-Regular"/>
                        </a:rPr>
                        <a:t>nezapojené do</a:t>
                      </a:r>
                    </a:p>
                    <a:p>
                      <a:pPr marL="72000" indent="1778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cs-CZ" sz="1800" b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Calibri"/>
                          <a:cs typeface="Calluna-Regular"/>
                        </a:rPr>
                        <a:t>výchovy učňů.</a:t>
                      </a:r>
                      <a:endParaRPr lang="cs-CZ" sz="1800" b="0" dirty="0" smtClean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cs-CZ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76" marR="52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442" y="2122066"/>
            <a:ext cx="1008112" cy="7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Diagram 24"/>
          <p:cNvGraphicFramePr/>
          <p:nvPr/>
        </p:nvGraphicFramePr>
        <p:xfrm>
          <a:off x="8082210" y="3202186"/>
          <a:ext cx="230425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4058" y="2122066"/>
            <a:ext cx="10879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7365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1079500" y="2052638"/>
            <a:ext cx="8640763" cy="1587"/>
          </a:xfrm>
          <a:prstGeom prst="line">
            <a:avLst/>
          </a:prstGeom>
          <a:noFill/>
          <a:ln w="18000">
            <a:solidFill>
              <a:srgbClr val="034E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52563" y="2249488"/>
            <a:ext cx="34893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215063" y="4381500"/>
            <a:ext cx="34893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65386" y="6010498"/>
            <a:ext cx="957706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lvl="0"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>
                <a:latin typeface="Franklin Gothic Book" pitchFamily="34" charset="0"/>
              </a:rPr>
              <a:t>účast na průběhu všech praktických zkoušek v průběhu studia</a:t>
            </a:r>
          </a:p>
          <a:p>
            <a:pPr lvl="0"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>
                <a:latin typeface="Franklin Gothic Book" pitchFamily="34" charset="0"/>
              </a:rPr>
              <a:t>zaměstnavatelé, kteří vstoupí do kvalifikačního modelu, budou státem podpořeni (např. daňově)</a:t>
            </a:r>
            <a:r>
              <a:rPr lang="cs-CZ" b="1" i="1" dirty="0" smtClean="0">
                <a:latin typeface="Franklin Gothic Book" pitchFamily="34" charset="0"/>
              </a:rPr>
              <a:t> </a:t>
            </a:r>
            <a:endParaRPr lang="cs-CZ" b="1" dirty="0" smtClean="0">
              <a:latin typeface="Franklin Gothic Book" pitchFamily="34" charset="0"/>
            </a:endParaRPr>
          </a:p>
          <a:p>
            <a:pPr>
              <a:lnSpc>
                <a:spcPct val="100000"/>
              </a:lnSpc>
            </a:pPr>
            <a:endParaRPr lang="cs-CZ" dirty="0" smtClean="0">
              <a:latin typeface="Franklin Gothic Book" pitchFamily="34" charset="0"/>
            </a:endParaRPr>
          </a:p>
          <a:p>
            <a:pPr lvl="0">
              <a:lnSpc>
                <a:spcPct val="100000"/>
              </a:lnSpc>
            </a:pPr>
            <a:endParaRPr lang="cs-CZ" sz="1400" dirty="0" smtClean="0">
              <a:latin typeface="Franklin Gothic Book" pitchFamily="34" charset="0"/>
            </a:endParaRPr>
          </a:p>
          <a:p>
            <a:pPr>
              <a:lnSpc>
                <a:spcPct val="100000"/>
              </a:lnSpc>
              <a:buClr>
                <a:srgbClr val="034E8F"/>
              </a:buClr>
              <a:buSzPct val="130000"/>
              <a:buFont typeface="Franklin Gothic Book" pitchFamily="34" charset="0"/>
              <a:buChar char="■"/>
            </a:pPr>
            <a:endParaRPr lang="cs-CZ" sz="1700" dirty="0" smtClean="0">
              <a:latin typeface="Franklin Gothic Book" pitchFamily="34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9371013" y="6799263"/>
            <a:ext cx="9652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cs-CZ" sz="1200" dirty="0" smtClean="0">
                <a:latin typeface="Franklin Gothic Book" pitchFamily="34" charset="0"/>
              </a:rPr>
              <a:t>Strana </a:t>
            </a:r>
            <a:fld id="{82ADEAE8-B916-46B4-9654-539B374C2185}" type="slidenum">
              <a:rPr lang="cs-CZ" sz="1200" smtClean="0">
                <a:latin typeface="Franklin Gothic Book" pitchFamily="34" charset="0"/>
              </a:rPr>
              <a:pPr algn="r"/>
              <a:t>5</a:t>
            </a:fld>
            <a:endParaRPr lang="cs-CZ" sz="1200" dirty="0">
              <a:latin typeface="Franklin Gothic Book" pitchFamily="34" charset="0"/>
            </a:endParaRPr>
          </a:p>
        </p:txBody>
      </p:sp>
      <p:sp>
        <p:nvSpPr>
          <p:cNvPr id="9" name="TextovéPole 3"/>
          <p:cNvSpPr txBox="1"/>
          <p:nvPr/>
        </p:nvSpPr>
        <p:spPr>
          <a:xfrm>
            <a:off x="4265786" y="609898"/>
            <a:ext cx="4608512" cy="32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cs-CZ" sz="1600" dirty="0" smtClean="0">
                <a:latin typeface="Franklin Gothic Demi" pitchFamily="34" charset="0"/>
              </a:rPr>
              <a:t>www.komora.</a:t>
            </a:r>
            <a:r>
              <a:rPr lang="cs-CZ" sz="1600" dirty="0" err="1" smtClean="0">
                <a:latin typeface="Franklin Gothic Demi" pitchFamily="34" charset="0"/>
              </a:rPr>
              <a:t>cz</a:t>
            </a:r>
            <a:endParaRPr lang="cs-CZ" sz="1600" dirty="0">
              <a:latin typeface="Franklin Gothic Demi" pitchFamily="34" charset="0"/>
            </a:endParaRPr>
          </a:p>
        </p:txBody>
      </p:sp>
      <p:sp>
        <p:nvSpPr>
          <p:cNvPr id="10" name="TextovéPole 4"/>
          <p:cNvSpPr txBox="1"/>
          <p:nvPr/>
        </p:nvSpPr>
        <p:spPr>
          <a:xfrm>
            <a:off x="3041650" y="294108"/>
            <a:ext cx="583264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cs-CZ" sz="2000" dirty="0" smtClean="0">
                <a:latin typeface="Franklin Gothic Demi" pitchFamily="34" charset="0"/>
              </a:rPr>
              <a:t>HOSPODÁŘSKÁ KOMORA ČESKÉ REPUBLIKY</a:t>
            </a:r>
            <a:endParaRPr lang="cs-CZ" sz="2000" dirty="0">
              <a:latin typeface="Franklin Gothic Demi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37395" y="1546002"/>
            <a:ext cx="995441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lnSpc>
                <a:spcPct val="95000"/>
              </a:lnSpc>
            </a:pPr>
            <a:r>
              <a:rPr lang="cs-CZ" sz="3200" b="1" dirty="0" err="1" smtClean="0">
                <a:solidFill>
                  <a:srgbClr val="034E8F"/>
                </a:solidFill>
                <a:latin typeface="Franklin Gothic Medium" pitchFamily="34" charset="0"/>
              </a:rPr>
              <a:t>HKČR</a:t>
            </a:r>
            <a:r>
              <a:rPr lang="cs-CZ" sz="3200" b="1" dirty="0" smtClean="0">
                <a:solidFill>
                  <a:srgbClr val="034E8F"/>
                </a:solidFill>
                <a:latin typeface="Franklin Gothic Medium" pitchFamily="34" charset="0"/>
              </a:rPr>
              <a:t> - PRO KVALITU ODBORNÉHO VZDĚLÁVÁNÍ </a:t>
            </a:r>
          </a:p>
          <a:p>
            <a:pPr lvl="0">
              <a:lnSpc>
                <a:spcPct val="95000"/>
              </a:lnSpc>
            </a:pPr>
            <a:r>
              <a:rPr lang="cs-CZ" sz="3200" b="1" dirty="0" smtClean="0">
                <a:solidFill>
                  <a:srgbClr val="034E8F"/>
                </a:solidFill>
                <a:latin typeface="Franklin Gothic Medium" pitchFamily="34" charset="0"/>
              </a:rPr>
              <a:t>PROSAZUJEME ZMĚNU ROLE ZAMĚSTNAVATELŮ</a:t>
            </a:r>
          </a:p>
          <a:p>
            <a:pPr lvl="0">
              <a:lnSpc>
                <a:spcPct val="95000"/>
              </a:lnSpc>
            </a:pPr>
            <a:endParaRPr lang="cs-CZ" sz="2000" b="1" dirty="0" smtClean="0"/>
          </a:p>
          <a:p>
            <a:pPr>
              <a:lnSpc>
                <a:spcPct val="95000"/>
              </a:lnSpc>
            </a:pPr>
            <a:endParaRPr lang="cs-CZ" sz="2900" b="1" dirty="0">
              <a:solidFill>
                <a:srgbClr val="034E8F"/>
              </a:solidFill>
              <a:latin typeface="Franklin Gothic Medium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4178" y="3058170"/>
            <a:ext cx="289763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65386" y="2554114"/>
            <a:ext cx="727280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lvl="0" indent="182563">
              <a:lnSpc>
                <a:spcPct val="150000"/>
              </a:lnSpc>
            </a:pPr>
            <a:r>
              <a:rPr lang="cs-CZ" sz="2800" b="1" dirty="0" smtClean="0">
                <a:latin typeface="Franklin Gothic Book" pitchFamily="34" charset="0"/>
              </a:rPr>
              <a:t>Chceme, aby zaměstnavatelé měli:</a:t>
            </a:r>
          </a:p>
          <a:p>
            <a:pPr lvl="0"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>
                <a:latin typeface="Franklin Gothic Book" pitchFamily="34" charset="0"/>
              </a:rPr>
              <a:t>podíl na schvalování soustavy oborů vzdělání</a:t>
            </a:r>
          </a:p>
          <a:p>
            <a:pPr lvl="0"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>
                <a:latin typeface="Franklin Gothic Book" pitchFamily="34" charset="0"/>
              </a:rPr>
              <a:t>podíl na rozhodování o tom, jaké obory vzdělání a v jakých počtech</a:t>
            </a:r>
          </a:p>
          <a:p>
            <a:pPr lvl="0" indent="182563">
              <a:lnSpc>
                <a:spcPct val="150000"/>
              </a:lnSpc>
            </a:pPr>
            <a:r>
              <a:rPr lang="cs-CZ" b="1" dirty="0" smtClean="0">
                <a:latin typeface="Franklin Gothic Book" pitchFamily="34" charset="0"/>
              </a:rPr>
              <a:t>budou otevírány v daném školním roce</a:t>
            </a:r>
          </a:p>
          <a:p>
            <a:pPr lvl="0"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>
                <a:latin typeface="Franklin Gothic Book" pitchFamily="34" charset="0"/>
              </a:rPr>
              <a:t>určování obsahu praxe (výcviku) žáků v rámci rámcových vzdělávacích</a:t>
            </a:r>
          </a:p>
          <a:p>
            <a:pPr lvl="0" indent="182563">
              <a:lnSpc>
                <a:spcPct val="150000"/>
              </a:lnSpc>
            </a:pPr>
            <a:r>
              <a:rPr lang="cs-CZ" b="1" dirty="0" smtClean="0">
                <a:latin typeface="Franklin Gothic Book" pitchFamily="34" charset="0"/>
              </a:rPr>
              <a:t>programů a školních vzdělávacích programů SOU a </a:t>
            </a:r>
            <a:r>
              <a:rPr lang="cs-CZ" b="1" dirty="0" err="1" smtClean="0">
                <a:latin typeface="Franklin Gothic Book" pitchFamily="34" charset="0"/>
              </a:rPr>
              <a:t>SOŠ</a:t>
            </a:r>
            <a:endParaRPr lang="cs-CZ" b="1" dirty="0" smtClean="0">
              <a:latin typeface="Franklin Gothic Book" pitchFamily="34" charset="0"/>
            </a:endParaRPr>
          </a:p>
          <a:p>
            <a:pPr lvl="0"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>
                <a:latin typeface="Franklin Gothic Book" pitchFamily="34" charset="0"/>
              </a:rPr>
              <a:t>nezastupitelná spolupráce na definici obsahu vzdělávání z hlediska</a:t>
            </a:r>
          </a:p>
          <a:p>
            <a:pPr lvl="0" indent="182563">
              <a:lnSpc>
                <a:spcPct val="150000"/>
              </a:lnSpc>
            </a:pPr>
            <a:r>
              <a:rPr lang="cs-CZ" b="1" dirty="0" smtClean="0">
                <a:latin typeface="Franklin Gothic Book" pitchFamily="34" charset="0"/>
              </a:rPr>
              <a:t>teorie odborných předmětů</a:t>
            </a:r>
          </a:p>
          <a:p>
            <a:pPr lvl="0">
              <a:lnSpc>
                <a:spcPct val="100000"/>
              </a:lnSpc>
            </a:pPr>
            <a:endParaRPr lang="cs-CZ" sz="1400" dirty="0" smtClean="0">
              <a:latin typeface="Franklin Gothic Book" pitchFamily="34" charset="0"/>
            </a:endParaRPr>
          </a:p>
          <a:p>
            <a:pPr>
              <a:lnSpc>
                <a:spcPct val="100000"/>
              </a:lnSpc>
              <a:buClr>
                <a:srgbClr val="034E8F"/>
              </a:buClr>
              <a:buSzPct val="130000"/>
              <a:buFont typeface="Franklin Gothic Book" pitchFamily="34" charset="0"/>
              <a:buChar char="■"/>
            </a:pPr>
            <a:endParaRPr lang="cs-CZ" sz="1700" dirty="0" smtClean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365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1079500" y="2052638"/>
            <a:ext cx="8640763" cy="1587"/>
          </a:xfrm>
          <a:prstGeom prst="line">
            <a:avLst/>
          </a:prstGeom>
          <a:noFill/>
          <a:ln w="18000">
            <a:solidFill>
              <a:srgbClr val="034E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52563" y="2249488"/>
            <a:ext cx="34893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215063" y="4381500"/>
            <a:ext cx="34893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809402" y="2698130"/>
            <a:ext cx="676875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144000" lvl="0" indent="144000">
              <a:lnSpc>
                <a:spcPct val="100000"/>
              </a:lnSpc>
              <a:buFont typeface="Arial" pitchFamily="34" charset="0"/>
              <a:buChar char="•"/>
            </a:pPr>
            <a:r>
              <a:rPr lang="cs-CZ" b="1" dirty="0" smtClean="0">
                <a:latin typeface="Franklin Gothic Book" pitchFamily="34" charset="0"/>
              </a:rPr>
              <a:t>Upravit kapacity oborů na základě predikcí trhu práce</a:t>
            </a:r>
          </a:p>
          <a:p>
            <a:pPr marL="144000" lvl="0" indent="144000">
              <a:lnSpc>
                <a:spcPct val="100000"/>
              </a:lnSpc>
              <a:buFont typeface="Arial" pitchFamily="34" charset="0"/>
              <a:buChar char="•"/>
            </a:pPr>
            <a:endParaRPr lang="cs-CZ" b="1" dirty="0" smtClean="0">
              <a:latin typeface="Franklin Gothic Book" pitchFamily="34" charset="0"/>
            </a:endParaRPr>
          </a:p>
          <a:p>
            <a:pPr marL="144000" lvl="0" indent="144000">
              <a:lnSpc>
                <a:spcPct val="100000"/>
              </a:lnSpc>
              <a:buFont typeface="Arial" pitchFamily="34" charset="0"/>
              <a:buChar char="•"/>
            </a:pPr>
            <a:r>
              <a:rPr lang="cs-CZ" b="1" dirty="0" smtClean="0">
                <a:latin typeface="Franklin Gothic Book" pitchFamily="34" charset="0"/>
              </a:rPr>
              <a:t>Obsah RVP a ŠVP přizpůsobit potřebám zaměstnavatelů</a:t>
            </a:r>
          </a:p>
          <a:p>
            <a:pPr marL="144000" lvl="0" indent="144000">
              <a:lnSpc>
                <a:spcPct val="100000"/>
              </a:lnSpc>
            </a:pPr>
            <a:endParaRPr lang="cs-CZ" b="1" dirty="0" smtClean="0">
              <a:latin typeface="Franklin Gothic Book" pitchFamily="34" charset="0"/>
            </a:endParaRPr>
          </a:p>
          <a:p>
            <a:pPr marL="144000" lvl="0" indent="144000">
              <a:lnSpc>
                <a:spcPct val="100000"/>
              </a:lnSpc>
              <a:buFont typeface="Arial" pitchFamily="34" charset="0"/>
              <a:buChar char="•"/>
            </a:pPr>
            <a:r>
              <a:rPr lang="cs-CZ" b="1" dirty="0" smtClean="0">
                <a:latin typeface="Franklin Gothic Book" pitchFamily="34" charset="0"/>
              </a:rPr>
              <a:t>Posilovat nástroje, umožňující zavádění praktické výuky ve</a:t>
            </a:r>
          </a:p>
          <a:p>
            <a:pPr marL="144000" lvl="0" indent="144000">
              <a:lnSpc>
                <a:spcPct val="100000"/>
              </a:lnSpc>
            </a:pPr>
            <a:r>
              <a:rPr lang="cs-CZ" b="1" dirty="0" smtClean="0">
                <a:latin typeface="Franklin Gothic Book" pitchFamily="34" charset="0"/>
              </a:rPr>
              <a:t>firmách</a:t>
            </a:r>
          </a:p>
          <a:p>
            <a:pPr marL="144000" lvl="0" indent="144000">
              <a:lnSpc>
                <a:spcPct val="100000"/>
              </a:lnSpc>
              <a:buFont typeface="Arial" pitchFamily="34" charset="0"/>
              <a:buChar char="•"/>
            </a:pPr>
            <a:endParaRPr lang="cs-CZ" b="1" dirty="0" smtClean="0">
              <a:latin typeface="Franklin Gothic Book" pitchFamily="34" charset="0"/>
            </a:endParaRPr>
          </a:p>
          <a:p>
            <a:pPr marL="144000" lvl="0" indent="144000">
              <a:lnSpc>
                <a:spcPct val="100000"/>
              </a:lnSpc>
              <a:buFont typeface="Arial" pitchFamily="34" charset="0"/>
              <a:buChar char="•"/>
            </a:pPr>
            <a:r>
              <a:rPr lang="cs-CZ" b="1" dirty="0" smtClean="0">
                <a:latin typeface="Franklin Gothic Book" pitchFamily="34" charset="0"/>
              </a:rPr>
              <a:t>Změnit financování regionálního školství dle kvality </a:t>
            </a:r>
          </a:p>
          <a:p>
            <a:pPr marL="144000" lvl="0" indent="144000">
              <a:lnSpc>
                <a:spcPct val="100000"/>
              </a:lnSpc>
            </a:pPr>
            <a:r>
              <a:rPr lang="cs-CZ" b="1" dirty="0" smtClean="0">
                <a:latin typeface="Franklin Gothic Book" pitchFamily="34" charset="0"/>
              </a:rPr>
              <a:t>a uplatnitelnosti absolventů</a:t>
            </a:r>
          </a:p>
          <a:p>
            <a:pPr marL="144000" lvl="0" indent="144000">
              <a:lnSpc>
                <a:spcPct val="100000"/>
              </a:lnSpc>
            </a:pPr>
            <a:endParaRPr lang="cs-CZ" b="1" dirty="0" smtClean="0">
              <a:latin typeface="Franklin Gothic Book" pitchFamily="34" charset="0"/>
            </a:endParaRPr>
          </a:p>
          <a:p>
            <a:pPr marL="144000" lvl="0" indent="144000">
              <a:lnSpc>
                <a:spcPct val="100000"/>
              </a:lnSpc>
              <a:buFont typeface="Arial" pitchFamily="34" charset="0"/>
              <a:buChar char="•"/>
            </a:pPr>
            <a:r>
              <a:rPr lang="cs-CZ" b="1" dirty="0" smtClean="0">
                <a:latin typeface="Franklin Gothic Book" pitchFamily="34" charset="0"/>
              </a:rPr>
              <a:t>Zavést polytechnickou výuku v mateřských i základních školách</a:t>
            </a:r>
          </a:p>
          <a:p>
            <a:pPr marL="144000" lvl="0" indent="144000">
              <a:lnSpc>
                <a:spcPct val="100000"/>
              </a:lnSpc>
              <a:buFont typeface="Arial" pitchFamily="34" charset="0"/>
              <a:buChar char="•"/>
            </a:pPr>
            <a:endParaRPr lang="cs-CZ" b="1" dirty="0" smtClean="0">
              <a:latin typeface="Franklin Gothic Book" pitchFamily="34" charset="0"/>
            </a:endParaRPr>
          </a:p>
          <a:p>
            <a:pPr marL="144000" lvl="0" indent="144000">
              <a:lnSpc>
                <a:spcPct val="100000"/>
              </a:lnSpc>
              <a:buFont typeface="Arial" pitchFamily="34" charset="0"/>
              <a:buChar char="•"/>
            </a:pPr>
            <a:r>
              <a:rPr lang="cs-CZ" b="1" dirty="0" smtClean="0">
                <a:latin typeface="Franklin Gothic Book" pitchFamily="34" charset="0"/>
              </a:rPr>
              <a:t>Zaměřit se na matematiku, fyziku a jazyky s důrazem na změnu</a:t>
            </a:r>
          </a:p>
          <a:p>
            <a:pPr marL="144000" lvl="0" indent="144000">
              <a:lnSpc>
                <a:spcPct val="100000"/>
              </a:lnSpc>
            </a:pPr>
            <a:r>
              <a:rPr lang="cs-CZ" b="1" dirty="0" smtClean="0">
                <a:latin typeface="Franklin Gothic Book" pitchFamily="34" charset="0"/>
              </a:rPr>
              <a:t>forem jejich výuky</a:t>
            </a:r>
          </a:p>
          <a:p>
            <a:pPr marL="144000" lvl="0" indent="144000">
              <a:lnSpc>
                <a:spcPct val="100000"/>
              </a:lnSpc>
              <a:buFont typeface="Arial" pitchFamily="34" charset="0"/>
              <a:buChar char="•"/>
            </a:pPr>
            <a:endParaRPr lang="cs-CZ" b="1" dirty="0" smtClean="0"/>
          </a:p>
          <a:p>
            <a:pPr>
              <a:lnSpc>
                <a:spcPct val="100000"/>
              </a:lnSpc>
            </a:pPr>
            <a:endParaRPr lang="cs-CZ" dirty="0" smtClean="0">
              <a:latin typeface="Franklin Gothic Book" pitchFamily="34" charset="0"/>
            </a:endParaRPr>
          </a:p>
          <a:p>
            <a:pPr lvl="0">
              <a:lnSpc>
                <a:spcPct val="100000"/>
              </a:lnSpc>
            </a:pPr>
            <a:endParaRPr lang="cs-CZ" sz="1400" dirty="0" smtClean="0">
              <a:latin typeface="Franklin Gothic Book" pitchFamily="34" charset="0"/>
            </a:endParaRPr>
          </a:p>
          <a:p>
            <a:pPr>
              <a:lnSpc>
                <a:spcPct val="100000"/>
              </a:lnSpc>
              <a:buClr>
                <a:srgbClr val="034E8F"/>
              </a:buClr>
              <a:buSzPct val="130000"/>
              <a:buFont typeface="Franklin Gothic Book" pitchFamily="34" charset="0"/>
              <a:buChar char="■"/>
            </a:pPr>
            <a:endParaRPr lang="cs-CZ" sz="1700" dirty="0" smtClean="0">
              <a:latin typeface="Franklin Gothic Book" pitchFamily="34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9371013" y="6799263"/>
            <a:ext cx="9652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cs-CZ" sz="1200" dirty="0" smtClean="0">
                <a:latin typeface="Franklin Gothic Book" pitchFamily="34" charset="0"/>
              </a:rPr>
              <a:t>Strana </a:t>
            </a:r>
            <a:fld id="{82ADEAE8-B916-46B4-9654-539B374C2185}" type="slidenum">
              <a:rPr lang="cs-CZ" sz="1200" smtClean="0">
                <a:latin typeface="Franklin Gothic Book" pitchFamily="34" charset="0"/>
              </a:rPr>
              <a:pPr algn="r"/>
              <a:t>6</a:t>
            </a:fld>
            <a:endParaRPr lang="cs-CZ" sz="1200" dirty="0">
              <a:latin typeface="Franklin Gothic Book" pitchFamily="34" charset="0"/>
            </a:endParaRPr>
          </a:p>
        </p:txBody>
      </p:sp>
      <p:sp>
        <p:nvSpPr>
          <p:cNvPr id="9" name="TextovéPole 3"/>
          <p:cNvSpPr txBox="1"/>
          <p:nvPr/>
        </p:nvSpPr>
        <p:spPr>
          <a:xfrm>
            <a:off x="4265786" y="609898"/>
            <a:ext cx="4608512" cy="32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cs-CZ" sz="1600" dirty="0" smtClean="0">
                <a:latin typeface="Franklin Gothic Demi" pitchFamily="34" charset="0"/>
              </a:rPr>
              <a:t>www.komora.</a:t>
            </a:r>
            <a:r>
              <a:rPr lang="cs-CZ" sz="1600" dirty="0" err="1" smtClean="0">
                <a:latin typeface="Franklin Gothic Demi" pitchFamily="34" charset="0"/>
              </a:rPr>
              <a:t>cz</a:t>
            </a:r>
            <a:endParaRPr lang="cs-CZ" sz="1600" dirty="0">
              <a:latin typeface="Franklin Gothic Demi" pitchFamily="34" charset="0"/>
            </a:endParaRPr>
          </a:p>
        </p:txBody>
      </p:sp>
      <p:sp>
        <p:nvSpPr>
          <p:cNvPr id="10" name="TextovéPole 4"/>
          <p:cNvSpPr txBox="1"/>
          <p:nvPr/>
        </p:nvSpPr>
        <p:spPr>
          <a:xfrm>
            <a:off x="3041650" y="294108"/>
            <a:ext cx="583264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cs-CZ" sz="2000" dirty="0" smtClean="0">
                <a:latin typeface="Franklin Gothic Demi" pitchFamily="34" charset="0"/>
              </a:rPr>
              <a:t>HOSPODÁŘSKÁ KOMORA ČESKÉ REPUBLIKY</a:t>
            </a:r>
            <a:endParaRPr lang="cs-CZ" sz="2000" dirty="0">
              <a:latin typeface="Franklin Gothic Demi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025426" y="1546002"/>
            <a:ext cx="90010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lnSpc>
                <a:spcPct val="95000"/>
              </a:lnSpc>
            </a:pPr>
            <a:r>
              <a:rPr lang="cs-CZ" sz="3200" b="1" dirty="0" smtClean="0">
                <a:solidFill>
                  <a:srgbClr val="034E8F"/>
                </a:solidFill>
                <a:latin typeface="Franklin Gothic Medium" pitchFamily="34" charset="0"/>
              </a:rPr>
              <a:t>HKČR – PRO KVALITU ODBORNÉHO VZDĚLÁVÁNÍ PROSAZUJEME REALIZOVATELNÉ ZMĚNY</a:t>
            </a:r>
          </a:p>
          <a:p>
            <a:pPr lvl="0">
              <a:lnSpc>
                <a:spcPct val="95000"/>
              </a:lnSpc>
            </a:pPr>
            <a:endParaRPr lang="cs-CZ" sz="2000" b="1" dirty="0" smtClean="0"/>
          </a:p>
          <a:p>
            <a:pPr>
              <a:lnSpc>
                <a:spcPct val="95000"/>
              </a:lnSpc>
            </a:pPr>
            <a:endParaRPr lang="cs-CZ" sz="2900" b="1" dirty="0">
              <a:solidFill>
                <a:srgbClr val="034E8F"/>
              </a:solidFill>
              <a:latin typeface="Franklin Gothic Medium" pitchFamily="34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146" y="3202185"/>
            <a:ext cx="2952328" cy="267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7365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1079500" y="2052638"/>
            <a:ext cx="8640763" cy="1587"/>
          </a:xfrm>
          <a:prstGeom prst="line">
            <a:avLst/>
          </a:prstGeom>
          <a:noFill/>
          <a:ln w="18000">
            <a:solidFill>
              <a:srgbClr val="034E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52563" y="2249488"/>
            <a:ext cx="34893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215063" y="4381500"/>
            <a:ext cx="34893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9371013" y="6799263"/>
            <a:ext cx="9652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cs-CZ" sz="1200" dirty="0" smtClean="0">
                <a:latin typeface="Franklin Gothic Book" pitchFamily="34" charset="0"/>
              </a:rPr>
              <a:t>Strana </a:t>
            </a:r>
            <a:fld id="{82ADEAE8-B916-46B4-9654-539B374C2185}" type="slidenum">
              <a:rPr lang="cs-CZ" sz="1200" smtClean="0">
                <a:latin typeface="Franklin Gothic Book" pitchFamily="34" charset="0"/>
              </a:rPr>
              <a:pPr algn="r"/>
              <a:t>7</a:t>
            </a:fld>
            <a:endParaRPr lang="cs-CZ" sz="1200" dirty="0">
              <a:latin typeface="Franklin Gothic Book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025426" y="1546002"/>
            <a:ext cx="849694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lnSpc>
                <a:spcPct val="95000"/>
              </a:lnSpc>
            </a:pPr>
            <a:r>
              <a:rPr lang="cs-CZ" sz="3200" b="1" dirty="0" smtClean="0">
                <a:solidFill>
                  <a:srgbClr val="034E8F"/>
                </a:solidFill>
                <a:latin typeface="Franklin Gothic Medium" pitchFamily="34" charset="0"/>
              </a:rPr>
              <a:t>HKČR PRO ODBORNÉ VZDĚLÁVÁNÍ</a:t>
            </a:r>
          </a:p>
          <a:p>
            <a:pPr lvl="0">
              <a:lnSpc>
                <a:spcPct val="95000"/>
              </a:lnSpc>
            </a:pPr>
            <a:endParaRPr lang="cs-CZ" sz="2000" b="1" dirty="0" smtClean="0"/>
          </a:p>
          <a:p>
            <a:pPr>
              <a:lnSpc>
                <a:spcPct val="95000"/>
              </a:lnSpc>
            </a:pPr>
            <a:endParaRPr lang="cs-CZ" sz="2900" b="1" dirty="0">
              <a:solidFill>
                <a:srgbClr val="034E8F"/>
              </a:solidFill>
              <a:latin typeface="Franklin Gothic Medium" pitchFamily="34" charset="0"/>
            </a:endParaRPr>
          </a:p>
        </p:txBody>
      </p:sp>
      <p:sp>
        <p:nvSpPr>
          <p:cNvPr id="9" name="TextovéPole 3"/>
          <p:cNvSpPr txBox="1"/>
          <p:nvPr/>
        </p:nvSpPr>
        <p:spPr>
          <a:xfrm>
            <a:off x="4265786" y="609898"/>
            <a:ext cx="4608512" cy="32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cs-CZ" sz="1600" dirty="0" smtClean="0">
                <a:latin typeface="Franklin Gothic Demi" pitchFamily="34" charset="0"/>
              </a:rPr>
              <a:t>www.komora.</a:t>
            </a:r>
            <a:r>
              <a:rPr lang="cs-CZ" sz="1600" dirty="0" err="1" smtClean="0">
                <a:latin typeface="Franklin Gothic Demi" pitchFamily="34" charset="0"/>
              </a:rPr>
              <a:t>cz</a:t>
            </a:r>
            <a:endParaRPr lang="cs-CZ" sz="1600" dirty="0">
              <a:latin typeface="Franklin Gothic Demi" pitchFamily="34" charset="0"/>
            </a:endParaRPr>
          </a:p>
        </p:txBody>
      </p:sp>
      <p:sp>
        <p:nvSpPr>
          <p:cNvPr id="10" name="TextovéPole 4"/>
          <p:cNvSpPr txBox="1"/>
          <p:nvPr/>
        </p:nvSpPr>
        <p:spPr>
          <a:xfrm>
            <a:off x="3041650" y="294108"/>
            <a:ext cx="583264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cs-CZ" sz="2000" dirty="0" smtClean="0">
                <a:latin typeface="Franklin Gothic Demi" pitchFamily="34" charset="0"/>
              </a:rPr>
              <a:t>HOSPODÁŘSKÁ KOMORA ČESKÉ REPUBLIKY</a:t>
            </a:r>
            <a:endParaRPr lang="cs-CZ" sz="2000" dirty="0">
              <a:latin typeface="Franklin Gothic Demi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1770" y="3778250"/>
            <a:ext cx="257249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643" y="3706242"/>
            <a:ext cx="249039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6186" y="3634234"/>
            <a:ext cx="2536282" cy="362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délník 16"/>
          <p:cNvSpPr/>
          <p:nvPr/>
        </p:nvSpPr>
        <p:spPr>
          <a:xfrm>
            <a:off x="881410" y="2194074"/>
            <a:ext cx="943304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" indent="2286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  <a:latin typeface="Franklin Gothic Book" pitchFamily="34" charset="0"/>
              </a:rPr>
              <a:t>Změna je jediná jistota – připravme se na ni</a:t>
            </a:r>
          </a:p>
          <a:p>
            <a:pPr marL="34925" indent="2286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  <a:latin typeface="Franklin Gothic Book" pitchFamily="34" charset="0"/>
              </a:rPr>
              <a:t>Kvalita a odbornost / kompetence jsou základ v odborném vzdělávání</a:t>
            </a:r>
          </a:p>
          <a:p>
            <a:pPr marL="34925" indent="2286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  <a:latin typeface="Franklin Gothic Book" pitchFamily="34" charset="0"/>
              </a:rPr>
              <a:t>Zaměstnavatelé jsou neoddělitelným článkem vzdělávacího procesu</a:t>
            </a:r>
          </a:p>
          <a:p>
            <a:pPr marL="34925" indent="2286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  <a:latin typeface="Franklin Gothic Book" pitchFamily="34" charset="0"/>
              </a:rPr>
              <a:t>Chceme pomoci našim firmám, aby zůstaly konkurenceschopné</a:t>
            </a:r>
            <a:endParaRPr lang="cs-CZ" sz="2000" b="1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9642" y="5650458"/>
            <a:ext cx="46867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7365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37394" y="1401986"/>
            <a:ext cx="8408541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70200" rIns="90000" bIns="45000"/>
          <a:lstStyle/>
          <a:p>
            <a:pPr marL="144000" lvl="0" indent="144000">
              <a:lnSpc>
                <a:spcPct val="100000"/>
              </a:lnSpc>
            </a:pPr>
            <a:r>
              <a:rPr lang="cs-CZ" sz="3200" b="1" dirty="0" smtClean="0">
                <a:solidFill>
                  <a:srgbClr val="034E8F"/>
                </a:solidFill>
                <a:latin typeface="Franklin Gothic Medium" pitchFamily="34" charset="0"/>
              </a:rPr>
              <a:t>VLASTNÍ INICIATIVA – ZÁKLAD ÚSPĚCHU</a:t>
            </a:r>
            <a:endParaRPr lang="cs-CZ" sz="3200" b="1" dirty="0" smtClean="0">
              <a:solidFill>
                <a:srgbClr val="0070C0"/>
              </a:solidFill>
            </a:endParaRPr>
          </a:p>
          <a:p>
            <a:pPr marL="144000" lvl="0" indent="144000">
              <a:lnSpc>
                <a:spcPct val="100000"/>
              </a:lnSpc>
            </a:pPr>
            <a:r>
              <a:rPr lang="cs-CZ" sz="4000" b="1" dirty="0" smtClean="0"/>
              <a:t>SPOLUPRÁCE</a:t>
            </a:r>
          </a:p>
        </p:txBody>
      </p:sp>
      <p:sp>
        <p:nvSpPr>
          <p:cNvPr id="5" name="TextovéPole 3"/>
          <p:cNvSpPr txBox="1"/>
          <p:nvPr/>
        </p:nvSpPr>
        <p:spPr>
          <a:xfrm>
            <a:off x="4265786" y="609898"/>
            <a:ext cx="4608512" cy="32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cs-CZ" sz="1600" dirty="0" smtClean="0">
                <a:latin typeface="Franklin Gothic Demi" pitchFamily="34" charset="0"/>
              </a:rPr>
              <a:t>www.komora.</a:t>
            </a:r>
            <a:r>
              <a:rPr lang="cs-CZ" sz="1600" dirty="0" err="1" smtClean="0">
                <a:latin typeface="Franklin Gothic Demi" pitchFamily="34" charset="0"/>
              </a:rPr>
              <a:t>cz</a:t>
            </a:r>
            <a:endParaRPr lang="cs-CZ" sz="1600" dirty="0">
              <a:latin typeface="Franklin Gothic Demi" pitchFamily="34" charset="0"/>
            </a:endParaRPr>
          </a:p>
        </p:txBody>
      </p:sp>
      <p:sp>
        <p:nvSpPr>
          <p:cNvPr id="6" name="TextovéPole 4"/>
          <p:cNvSpPr txBox="1"/>
          <p:nvPr/>
        </p:nvSpPr>
        <p:spPr>
          <a:xfrm>
            <a:off x="3041650" y="294108"/>
            <a:ext cx="583264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cs-CZ" sz="2000" dirty="0" smtClean="0">
                <a:latin typeface="Franklin Gothic Demi" pitchFamily="34" charset="0"/>
              </a:rPr>
              <a:t>HOSPODÁŘSKÁ KOMORA ČESKÉ REPUBLIKY</a:t>
            </a:r>
            <a:endParaRPr lang="cs-CZ" sz="2000" dirty="0">
              <a:latin typeface="Franklin Gothic Dem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426" y="2266082"/>
            <a:ext cx="48965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97434" y="2842146"/>
            <a:ext cx="35283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080" rIns="90000" bIns="45000"/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600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5986" y="2194074"/>
            <a:ext cx="3535975" cy="499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1079500" y="2052638"/>
            <a:ext cx="8640763" cy="1587"/>
          </a:xfrm>
          <a:prstGeom prst="line">
            <a:avLst/>
          </a:prstGeom>
          <a:noFill/>
          <a:ln w="18000">
            <a:solidFill>
              <a:srgbClr val="034E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313458" y="3130178"/>
            <a:ext cx="826452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70200" rIns="90000" bIns="45000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400" b="1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cs-CZ" sz="4400" b="1" dirty="0" smtClean="0">
                <a:solidFill>
                  <a:srgbClr val="034E8F"/>
                </a:solidFill>
                <a:latin typeface="Franklin Gothic Medium" pitchFamily="34" charset="0"/>
              </a:rPr>
              <a:t>Děkuji za pozornost </a:t>
            </a:r>
            <a:endParaRPr lang="cs-CZ" sz="4400" b="1" dirty="0" smtClean="0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022350" y="6038850"/>
            <a:ext cx="826452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080" rIns="90000" bIns="45000"/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6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sp>
        <p:nvSpPr>
          <p:cNvPr id="5" name="TextovéPole 3"/>
          <p:cNvSpPr txBox="1"/>
          <p:nvPr/>
        </p:nvSpPr>
        <p:spPr>
          <a:xfrm>
            <a:off x="4265786" y="609898"/>
            <a:ext cx="4608512" cy="32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cs-CZ" sz="1600" dirty="0" smtClean="0">
                <a:latin typeface="Franklin Gothic Demi" pitchFamily="34" charset="0"/>
              </a:rPr>
              <a:t>www.komora.</a:t>
            </a:r>
            <a:r>
              <a:rPr lang="cs-CZ" sz="1600" dirty="0" err="1" smtClean="0">
                <a:latin typeface="Franklin Gothic Demi" pitchFamily="34" charset="0"/>
              </a:rPr>
              <a:t>cz</a:t>
            </a:r>
            <a:endParaRPr lang="cs-CZ" sz="1600" dirty="0">
              <a:latin typeface="Franklin Gothic Demi" pitchFamily="34" charset="0"/>
            </a:endParaRPr>
          </a:p>
        </p:txBody>
      </p:sp>
      <p:sp>
        <p:nvSpPr>
          <p:cNvPr id="6" name="TextovéPole 4"/>
          <p:cNvSpPr txBox="1"/>
          <p:nvPr/>
        </p:nvSpPr>
        <p:spPr>
          <a:xfrm>
            <a:off x="3041650" y="294108"/>
            <a:ext cx="583264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cs-CZ" sz="2000" dirty="0" smtClean="0">
                <a:latin typeface="Franklin Gothic Demi" pitchFamily="34" charset="0"/>
              </a:rPr>
              <a:t>HOSPODÁŘSKÁ KOMORA ČESKÉ REPUBLIKY</a:t>
            </a:r>
            <a:endParaRPr lang="cs-CZ" sz="2000" dirty="0">
              <a:latin typeface="Franklin Gothic Dem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K_CZ_POZADI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D6BCBD3-CE6C-43B4-B0E8-542BF3FA0A41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D136F49-D835-437D-AF9A-A9814A5CB2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184AEF-681D-4E03-A7FD-FFA6B2FD6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HK_CZ_POZADI</Template>
  <TotalTime>887</TotalTime>
  <Words>658</Words>
  <Application>Microsoft Office PowerPoint</Application>
  <PresentationFormat>Vlastní</PresentationFormat>
  <Paragraphs>136</Paragraphs>
  <Slides>9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HK_CZ_POZADI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prchlik</dc:creator>
  <cp:lastModifiedBy>Lucie Stouracova</cp:lastModifiedBy>
  <cp:revision>136</cp:revision>
  <cp:lastPrinted>1601-01-01T00:00:00Z</cp:lastPrinted>
  <dcterms:created xsi:type="dcterms:W3CDTF">2013-04-12T08:11:15Z</dcterms:created>
  <dcterms:modified xsi:type="dcterms:W3CDTF">2015-05-12T12:28:00Z</dcterms:modified>
</cp:coreProperties>
</file>