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6" r:id="rId2"/>
    <p:sldId id="301" r:id="rId3"/>
    <p:sldId id="294" r:id="rId4"/>
    <p:sldId id="297" r:id="rId5"/>
    <p:sldId id="299" r:id="rId6"/>
    <p:sldId id="300" r:id="rId7"/>
    <p:sldId id="288" r:id="rId8"/>
    <p:sldId id="274" r:id="rId9"/>
  </p:sldIdLst>
  <p:sldSz cx="9144000" cy="6858000" type="screen4x3"/>
  <p:notesSz cx="6789738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9">
          <p15:clr>
            <a:srgbClr val="A4A3A4"/>
          </p15:clr>
        </p15:guide>
        <p15:guide id="2" orient="horz" pos="770">
          <p15:clr>
            <a:srgbClr val="A4A3A4"/>
          </p15:clr>
        </p15:guide>
        <p15:guide id="3" orient="horz" pos="3942">
          <p15:clr>
            <a:srgbClr val="A4A3A4"/>
          </p15:clr>
        </p15:guide>
        <p15:guide id="4" orient="horz" pos="4090">
          <p15:clr>
            <a:srgbClr val="A4A3A4"/>
          </p15:clr>
        </p15:guide>
        <p15:guide id="5" pos="2880">
          <p15:clr>
            <a:srgbClr val="A4A3A4"/>
          </p15:clr>
        </p15:guide>
        <p15:guide id="6" pos="185">
          <p15:clr>
            <a:srgbClr val="A4A3A4"/>
          </p15:clr>
        </p15:guide>
        <p15:guide id="7" pos="5581">
          <p15:clr>
            <a:srgbClr val="A4A3A4"/>
          </p15:clr>
        </p15:guide>
        <p15:guide id="8" pos="4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73"/>
    <a:srgbClr val="711364"/>
    <a:srgbClr val="D70C16"/>
    <a:srgbClr val="FFCB34"/>
    <a:srgbClr val="FD7C11"/>
    <a:srgbClr val="52A228"/>
    <a:srgbClr val="000000"/>
    <a:srgbClr val="D4D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41" autoAdjust="0"/>
  </p:normalViewPr>
  <p:slideViewPr>
    <p:cSldViewPr snapToGrid="0">
      <p:cViewPr>
        <p:scale>
          <a:sx n="118" d="100"/>
          <a:sy n="118" d="100"/>
        </p:scale>
        <p:origin x="-1434" y="-48"/>
      </p:cViewPr>
      <p:guideLst>
        <p:guide orient="horz" pos="179"/>
        <p:guide orient="horz" pos="770"/>
        <p:guide orient="horz" pos="3942"/>
        <p:guide orient="horz" pos="4090"/>
        <p:guide pos="2880"/>
        <p:guide pos="185"/>
        <p:guide pos="5581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3762" y="-72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e\AppData\Local\Microsoft\Windows\INetCache\Content.Outlook\JWPRKJVM\KU_C_FJ2015_ZF%20MiLo_Ergebniss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e\AppData\Local\Microsoft\Windows\INetCache\Content.Outlook\JWPRKJVM\KU_C_FJ2015_ZF%20MiLo_Ergebniss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e\AppData\Local\Microsoft\Windows\INetCache\Content.Outlook\JWPRKJVM\KU_C_FJ2015_ZF%20MiLo_Ergebnisse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e\AppData\Local\Microsoft\Windows\INetCache\Content.Outlook\JWPRKJVM\KU_C_FJ2015_ZF%20MiLo_Ergebniss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/>
              <a:t>Auswirkungen des Mindestlohns auf Unternehmen</a:t>
            </a:r>
            <a:r>
              <a:rPr lang="de-DE" baseline="0" dirty="0"/>
              <a:t> </a:t>
            </a:r>
            <a:endParaRPr lang="de-DE" baseline="0" dirty="0" smtClean="0"/>
          </a:p>
          <a:p>
            <a:pPr>
              <a:defRPr/>
            </a:pPr>
            <a:r>
              <a:rPr lang="de-DE" sz="1400" b="0" baseline="0" dirty="0" smtClean="0"/>
              <a:t>nach </a:t>
            </a:r>
            <a:r>
              <a:rPr lang="de-DE" sz="1400" b="0" baseline="0" dirty="0"/>
              <a:t>Beschäftigtengrößenklassen</a:t>
            </a:r>
            <a:endParaRPr lang="de-DE" sz="1400" b="0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'Frage 1'!$P$32</c:f>
              <c:strCache>
                <c:ptCount val="1"/>
                <c:pt idx="0">
                  <c:v>positiv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1'!$O$33:$O$36</c:f>
              <c:strCache>
                <c:ptCount val="4"/>
                <c:pt idx="0">
                  <c:v>unter 20</c:v>
                </c:pt>
                <c:pt idx="1">
                  <c:v>20-49</c:v>
                </c:pt>
                <c:pt idx="2">
                  <c:v>50-100</c:v>
                </c:pt>
                <c:pt idx="3">
                  <c:v>100 und mehr</c:v>
                </c:pt>
              </c:strCache>
            </c:strRef>
          </c:cat>
          <c:val>
            <c:numRef>
              <c:f>'Frage 1'!$P$33:$P$36</c:f>
              <c:numCache>
                <c:formatCode>General</c:formatCode>
                <c:ptCount val="4"/>
                <c:pt idx="0">
                  <c:v>6.0747663551401869E-2</c:v>
                </c:pt>
                <c:pt idx="1">
                  <c:v>4.2553191489361701E-2</c:v>
                </c:pt>
                <c:pt idx="2">
                  <c:v>2.0408163265306121E-2</c:v>
                </c:pt>
                <c:pt idx="3">
                  <c:v>6.0606060606060608E-2</c:v>
                </c:pt>
              </c:numCache>
            </c:numRef>
          </c:val>
        </c:ser>
        <c:ser>
          <c:idx val="1"/>
          <c:order val="1"/>
          <c:tx>
            <c:strRef>
              <c:f>'Frage 1'!$Q$32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1'!$O$33:$O$36</c:f>
              <c:strCache>
                <c:ptCount val="4"/>
                <c:pt idx="0">
                  <c:v>unter 20</c:v>
                </c:pt>
                <c:pt idx="1">
                  <c:v>20-49</c:v>
                </c:pt>
                <c:pt idx="2">
                  <c:v>50-100</c:v>
                </c:pt>
                <c:pt idx="3">
                  <c:v>100 und mehr</c:v>
                </c:pt>
              </c:strCache>
            </c:strRef>
          </c:cat>
          <c:val>
            <c:numRef>
              <c:f>'Frage 1'!$Q$33:$Q$36</c:f>
              <c:numCache>
                <c:formatCode>General</c:formatCode>
                <c:ptCount val="4"/>
                <c:pt idx="0">
                  <c:v>0.57476635514018692</c:v>
                </c:pt>
                <c:pt idx="1">
                  <c:v>0.5957446808510638</c:v>
                </c:pt>
                <c:pt idx="2">
                  <c:v>0.7142857142857143</c:v>
                </c:pt>
                <c:pt idx="3">
                  <c:v>0.66666666666666663</c:v>
                </c:pt>
              </c:numCache>
            </c:numRef>
          </c:val>
        </c:ser>
        <c:ser>
          <c:idx val="2"/>
          <c:order val="2"/>
          <c:tx>
            <c:strRef>
              <c:f>'Frage 1'!$R$32</c:f>
              <c:strCache>
                <c:ptCount val="1"/>
                <c:pt idx="0">
                  <c:v>negativ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1'!$O$33:$O$36</c:f>
              <c:strCache>
                <c:ptCount val="4"/>
                <c:pt idx="0">
                  <c:v>unter 20</c:v>
                </c:pt>
                <c:pt idx="1">
                  <c:v>20-49</c:v>
                </c:pt>
                <c:pt idx="2">
                  <c:v>50-100</c:v>
                </c:pt>
                <c:pt idx="3">
                  <c:v>100 und mehr</c:v>
                </c:pt>
              </c:strCache>
            </c:strRef>
          </c:cat>
          <c:val>
            <c:numRef>
              <c:f>'Frage 1'!$R$33:$R$36</c:f>
              <c:numCache>
                <c:formatCode>General</c:formatCode>
                <c:ptCount val="4"/>
                <c:pt idx="0">
                  <c:v>0.31775700934579437</c:v>
                </c:pt>
                <c:pt idx="1">
                  <c:v>0.34042553191489361</c:v>
                </c:pt>
                <c:pt idx="2">
                  <c:v>0.24489795918367346</c:v>
                </c:pt>
                <c:pt idx="3">
                  <c:v>0.27272727272727271</c:v>
                </c:pt>
              </c:numCache>
            </c:numRef>
          </c:val>
        </c:ser>
        <c:ser>
          <c:idx val="3"/>
          <c:order val="3"/>
          <c:tx>
            <c:strRef>
              <c:f>'Frage 1'!$S$32</c:f>
              <c:strCache>
                <c:ptCount val="1"/>
                <c:pt idx="0">
                  <c:v>Fortbestand gefährdet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1'!$O$33:$O$36</c:f>
              <c:strCache>
                <c:ptCount val="4"/>
                <c:pt idx="0">
                  <c:v>unter 20</c:v>
                </c:pt>
                <c:pt idx="1">
                  <c:v>20-49</c:v>
                </c:pt>
                <c:pt idx="2">
                  <c:v>50-100</c:v>
                </c:pt>
                <c:pt idx="3">
                  <c:v>100 und mehr</c:v>
                </c:pt>
              </c:strCache>
            </c:strRef>
          </c:cat>
          <c:val>
            <c:numRef>
              <c:f>'Frage 1'!$S$33:$S$36</c:f>
              <c:numCache>
                <c:formatCode>General</c:formatCode>
                <c:ptCount val="4"/>
                <c:pt idx="0">
                  <c:v>4.6728971962616821E-2</c:v>
                </c:pt>
                <c:pt idx="1">
                  <c:v>2.1276595744680851E-2</c:v>
                </c:pt>
                <c:pt idx="2">
                  <c:v>2.0408163265306121E-2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834304"/>
        <c:axId val="34835840"/>
      </c:barChart>
      <c:catAx>
        <c:axId val="34834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4835840"/>
        <c:crosses val="autoZero"/>
        <c:auto val="1"/>
        <c:lblAlgn val="ctr"/>
        <c:lblOffset val="100"/>
        <c:noMultiLvlLbl val="0"/>
      </c:catAx>
      <c:valAx>
        <c:axId val="3483584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4834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/>
              <a:t>Direkte</a:t>
            </a:r>
            <a:r>
              <a:rPr lang="de-DE" baseline="0" dirty="0"/>
              <a:t> </a:t>
            </a:r>
            <a:r>
              <a:rPr lang="de-DE" baseline="0" dirty="0" smtClean="0"/>
              <a:t>Betroffenheit durch den Mindestlohn</a:t>
            </a:r>
            <a:endParaRPr lang="de-DE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'Frage 2'!$L$16</c:f>
              <c:strCache>
                <c:ptCount val="1"/>
                <c:pt idx="0">
                  <c:v>ja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2'!$K$17:$K$22</c:f>
              <c:strCache>
                <c:ptCount val="6"/>
                <c:pt idx="0">
                  <c:v>Baugewerbe</c:v>
                </c:pt>
                <c:pt idx="1">
                  <c:v>Dienstleistungen</c:v>
                </c:pt>
                <c:pt idx="2">
                  <c:v>Industrie</c:v>
                </c:pt>
                <c:pt idx="3">
                  <c:v>Verkehrsgewerbe</c:v>
                </c:pt>
                <c:pt idx="4">
                  <c:v>Handel</c:v>
                </c:pt>
                <c:pt idx="5">
                  <c:v>Gesamt</c:v>
                </c:pt>
              </c:strCache>
            </c:strRef>
          </c:cat>
          <c:val>
            <c:numRef>
              <c:f>'Frage 2'!$L$17:$L$22</c:f>
              <c:numCache>
                <c:formatCode>General</c:formatCode>
                <c:ptCount val="6"/>
                <c:pt idx="0">
                  <c:v>9.5238095238095233E-2</c:v>
                </c:pt>
                <c:pt idx="1">
                  <c:v>0.37988826815642457</c:v>
                </c:pt>
                <c:pt idx="2">
                  <c:v>0.43778801843317972</c:v>
                </c:pt>
                <c:pt idx="3">
                  <c:v>0.5</c:v>
                </c:pt>
                <c:pt idx="4">
                  <c:v>0.53424657534246578</c:v>
                </c:pt>
                <c:pt idx="5">
                  <c:v>0.41048824593128391</c:v>
                </c:pt>
              </c:numCache>
            </c:numRef>
          </c:val>
        </c:ser>
        <c:ser>
          <c:idx val="1"/>
          <c:order val="1"/>
          <c:tx>
            <c:strRef>
              <c:f>'Frage 2'!$M$16</c:f>
              <c:strCache>
                <c:ptCount val="1"/>
                <c:pt idx="0">
                  <c:v>nein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2'!$K$17:$K$22</c:f>
              <c:strCache>
                <c:ptCount val="6"/>
                <c:pt idx="0">
                  <c:v>Baugewerbe</c:v>
                </c:pt>
                <c:pt idx="1">
                  <c:v>Dienstleistungen</c:v>
                </c:pt>
                <c:pt idx="2">
                  <c:v>Industrie</c:v>
                </c:pt>
                <c:pt idx="3">
                  <c:v>Verkehrsgewerbe</c:v>
                </c:pt>
                <c:pt idx="4">
                  <c:v>Handel</c:v>
                </c:pt>
                <c:pt idx="5">
                  <c:v>Gesamt</c:v>
                </c:pt>
              </c:strCache>
            </c:strRef>
          </c:cat>
          <c:val>
            <c:numRef>
              <c:f>'Frage 2'!$M$17:$M$22</c:f>
              <c:numCache>
                <c:formatCode>General</c:formatCode>
                <c:ptCount val="6"/>
                <c:pt idx="0">
                  <c:v>0.90476190476190477</c:v>
                </c:pt>
                <c:pt idx="1">
                  <c:v>0.62011173184357538</c:v>
                </c:pt>
                <c:pt idx="2">
                  <c:v>0.56221198156682028</c:v>
                </c:pt>
                <c:pt idx="3">
                  <c:v>0.5</c:v>
                </c:pt>
                <c:pt idx="4">
                  <c:v>0.46575342465753422</c:v>
                </c:pt>
                <c:pt idx="5">
                  <c:v>0.58951175406871614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139776"/>
        <c:axId val="36141312"/>
      </c:barChart>
      <c:catAx>
        <c:axId val="36139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141312"/>
        <c:crosses val="autoZero"/>
        <c:auto val="1"/>
        <c:lblAlgn val="ctr"/>
        <c:lblOffset val="100"/>
        <c:noMultiLvlLbl val="0"/>
      </c:catAx>
      <c:valAx>
        <c:axId val="3614131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6139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Die </a:t>
            </a:r>
            <a:r>
              <a:rPr lang="en-US" dirty="0" err="1"/>
              <a:t>wichtigsten</a:t>
            </a:r>
            <a:r>
              <a:rPr lang="en-US" dirty="0"/>
              <a:t> </a:t>
            </a:r>
            <a:r>
              <a:rPr lang="en-US" dirty="0" err="1"/>
              <a:t>Reaktionen</a:t>
            </a:r>
            <a:r>
              <a:rPr lang="en-US" dirty="0"/>
              <a:t> auf den </a:t>
            </a:r>
            <a:r>
              <a:rPr lang="en-US" dirty="0" err="1" smtClean="0"/>
              <a:t>Mindestlohn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'Frage 3 Maßnahmen'!$D$38</c:f>
              <c:strCache>
                <c:ptCount val="1"/>
                <c:pt idx="0">
                  <c:v>Anteil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3 Maßnahmen'!$A$49:$B$56</c:f>
              <c:strCache>
                <c:ptCount val="8"/>
                <c:pt idx="0">
                  <c:v>Produktvielfalt/DL_Angebote erhöht</c:v>
                </c:pt>
                <c:pt idx="1">
                  <c:v>Öffnungs-bzw. Betriebszeiten vermindert</c:v>
                </c:pt>
                <c:pt idx="2">
                  <c:v>Sonderzahlungen vermindert</c:v>
                </c:pt>
                <c:pt idx="3">
                  <c:v>Beschäftigtenzahl gesenkt</c:v>
                </c:pt>
                <c:pt idx="4">
                  <c:v>Investitionen gesenkt</c:v>
                </c:pt>
                <c:pt idx="5">
                  <c:v>Löhne oberhalb MiLo-Niveau erhöht</c:v>
                </c:pt>
                <c:pt idx="6">
                  <c:v>Senkung der Arbeitszeit der Beschäftigten</c:v>
                </c:pt>
                <c:pt idx="7">
                  <c:v>Preise erhöht</c:v>
                </c:pt>
              </c:strCache>
            </c:strRef>
          </c:cat>
          <c:val>
            <c:numRef>
              <c:f>'Frage 3 Maßnahmen'!$D$49:$D$56</c:f>
              <c:numCache>
                <c:formatCode>###0.0%</c:formatCode>
                <c:ptCount val="8"/>
                <c:pt idx="0">
                  <c:v>0.13513513513513514</c:v>
                </c:pt>
                <c:pt idx="1">
                  <c:v>0.14285714285714285</c:v>
                </c:pt>
                <c:pt idx="2">
                  <c:v>0.23552123552123552</c:v>
                </c:pt>
                <c:pt idx="3">
                  <c:v>0.2857142857142857</c:v>
                </c:pt>
                <c:pt idx="4">
                  <c:v>0.30501930501930502</c:v>
                </c:pt>
                <c:pt idx="5">
                  <c:v>0.3359073359073359</c:v>
                </c:pt>
                <c:pt idx="6">
                  <c:v>0.37451737451737449</c:v>
                </c:pt>
                <c:pt idx="7">
                  <c:v>0.51351351351351349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456320"/>
        <c:axId val="36457856"/>
      </c:barChart>
      <c:catAx>
        <c:axId val="364563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457856"/>
        <c:crosses val="autoZero"/>
        <c:auto val="1"/>
        <c:lblAlgn val="ctr"/>
        <c:lblOffset val="100"/>
        <c:noMultiLvlLbl val="0"/>
      </c:catAx>
      <c:valAx>
        <c:axId val="36457856"/>
        <c:scaling>
          <c:orientation val="minMax"/>
        </c:scaling>
        <c:delete val="1"/>
        <c:axPos val="b"/>
        <c:majorGridlines/>
        <c:numFmt formatCode="###0.0%" sourceLinked="1"/>
        <c:majorTickMark val="out"/>
        <c:minorTickMark val="none"/>
        <c:tickLblPos val="nextTo"/>
        <c:crossAx val="36456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/>
              <a:t>Der Mindestlohn</a:t>
            </a:r>
            <a:r>
              <a:rPr lang="de-DE" dirty="0" smtClean="0"/>
              <a:t>...</a:t>
            </a:r>
            <a:endParaRPr lang="de-DE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'Frage 4'!$N$14</c:f>
              <c:strCache>
                <c:ptCount val="1"/>
                <c:pt idx="0">
                  <c:v>stimme zu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4'!$M$15:$M$18</c:f>
              <c:strCache>
                <c:ptCount val="4"/>
                <c:pt idx="0">
                  <c:v>Fördert Scheinselbsständigkeit</c:v>
                </c:pt>
                <c:pt idx="1">
                  <c:v>Verringert Lohndumping</c:v>
                </c:pt>
                <c:pt idx="2">
                  <c:v>Fördert Schwarzarbeit</c:v>
                </c:pt>
                <c:pt idx="3">
                  <c:v>führt zu hohem Bürokratieaufwand durch Dokumentationspflichten</c:v>
                </c:pt>
              </c:strCache>
            </c:strRef>
          </c:cat>
          <c:val>
            <c:numRef>
              <c:f>'Frage 4'!$N$15:$N$18</c:f>
              <c:numCache>
                <c:formatCode>General</c:formatCode>
                <c:ptCount val="4"/>
                <c:pt idx="0">
                  <c:v>0.38480392156862747</c:v>
                </c:pt>
                <c:pt idx="1">
                  <c:v>0.39336492890995262</c:v>
                </c:pt>
                <c:pt idx="2">
                  <c:v>0.55097087378640774</c:v>
                </c:pt>
                <c:pt idx="3">
                  <c:v>0.76759061833688702</c:v>
                </c:pt>
              </c:numCache>
            </c:numRef>
          </c:val>
        </c:ser>
        <c:ser>
          <c:idx val="1"/>
          <c:order val="1"/>
          <c:tx>
            <c:strRef>
              <c:f>'Frage 4'!$O$14</c:f>
              <c:strCache>
                <c:ptCount val="1"/>
                <c:pt idx="0">
                  <c:v>weder noch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4'!$M$15:$M$18</c:f>
              <c:strCache>
                <c:ptCount val="4"/>
                <c:pt idx="0">
                  <c:v>Fördert Scheinselbsständigkeit</c:v>
                </c:pt>
                <c:pt idx="1">
                  <c:v>Verringert Lohndumping</c:v>
                </c:pt>
                <c:pt idx="2">
                  <c:v>Fördert Schwarzarbeit</c:v>
                </c:pt>
                <c:pt idx="3">
                  <c:v>führt zu hohem Bürokratieaufwand durch Dokumentationspflichten</c:v>
                </c:pt>
              </c:strCache>
            </c:strRef>
          </c:cat>
          <c:val>
            <c:numRef>
              <c:f>'Frage 4'!$O$15:$O$18</c:f>
              <c:numCache>
                <c:formatCode>General</c:formatCode>
                <c:ptCount val="4"/>
                <c:pt idx="0">
                  <c:v>0.29656862745098039</c:v>
                </c:pt>
                <c:pt idx="1">
                  <c:v>0.32701421800947866</c:v>
                </c:pt>
                <c:pt idx="2">
                  <c:v>0.20631067961165048</c:v>
                </c:pt>
                <c:pt idx="3">
                  <c:v>0.1257995735607676</c:v>
                </c:pt>
              </c:numCache>
            </c:numRef>
          </c:val>
        </c:ser>
        <c:ser>
          <c:idx val="2"/>
          <c:order val="2"/>
          <c:tx>
            <c:strRef>
              <c:f>'Frage 4'!$P$14</c:f>
              <c:strCache>
                <c:ptCount val="1"/>
                <c:pt idx="0">
                  <c:v>stimme nicht  zu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'Frage 4'!$M$15:$M$18</c:f>
              <c:strCache>
                <c:ptCount val="4"/>
                <c:pt idx="0">
                  <c:v>Fördert Scheinselbsständigkeit</c:v>
                </c:pt>
                <c:pt idx="1">
                  <c:v>Verringert Lohndumping</c:v>
                </c:pt>
                <c:pt idx="2">
                  <c:v>Fördert Schwarzarbeit</c:v>
                </c:pt>
                <c:pt idx="3">
                  <c:v>führt zu hohem Bürokratieaufwand durch Dokumentationspflichten</c:v>
                </c:pt>
              </c:strCache>
            </c:strRef>
          </c:cat>
          <c:val>
            <c:numRef>
              <c:f>'Frage 4'!$P$15:$P$18</c:f>
              <c:numCache>
                <c:formatCode>General</c:formatCode>
                <c:ptCount val="4"/>
                <c:pt idx="0">
                  <c:v>0.31862745098039214</c:v>
                </c:pt>
                <c:pt idx="1">
                  <c:v>0.27962085308056872</c:v>
                </c:pt>
                <c:pt idx="2">
                  <c:v>0.24271844660194175</c:v>
                </c:pt>
                <c:pt idx="3">
                  <c:v>0.10660980810234541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529664"/>
        <c:axId val="36531200"/>
      </c:barChart>
      <c:catAx>
        <c:axId val="36529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531200"/>
        <c:crosses val="autoZero"/>
        <c:auto val="1"/>
        <c:lblAlgn val="ctr"/>
        <c:lblOffset val="100"/>
        <c:noMultiLvlLbl val="0"/>
      </c:catAx>
      <c:valAx>
        <c:axId val="3653120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6529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ED7DC-6408-495A-B9EF-17FB473B794D}" type="datetimeFigureOut">
              <a:rPr lang="de-DE" smtClean="0"/>
              <a:t>18.05.2015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9B87C-231E-403B-9FB5-9969210CCB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19029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4B179-E147-4DF7-ABBD-DB18CC134519}" type="datetimeFigureOut">
              <a:rPr lang="de-DE" smtClean="0"/>
              <a:t>18.05.2015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F92BD-96E3-4CF8-AC71-804D1CA5D9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63660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299986-99A6-4BCC-88E2-092F3BFDFBF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2" name="Datumsplatzhalter 21"/>
          <p:cNvSpPr>
            <a:spLocks noGrp="1"/>
          </p:cNvSpPr>
          <p:nvPr>
            <p:ph type="dt" sz="half" idx="13"/>
          </p:nvPr>
        </p:nvSpPr>
        <p:spPr>
          <a:xfrm>
            <a:off x="220638" y="6298719"/>
            <a:ext cx="96998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21.11.2013</a:t>
            </a:r>
            <a:endParaRPr lang="de-DE" dirty="0"/>
          </a:p>
        </p:txBody>
      </p:sp>
      <p:sp>
        <p:nvSpPr>
          <p:cNvPr id="2" name="Rechteck 1"/>
          <p:cNvSpPr/>
          <p:nvPr userDrawn="1"/>
        </p:nvSpPr>
        <p:spPr>
          <a:xfrm>
            <a:off x="0" y="6257925"/>
            <a:ext cx="9146730" cy="600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 bwMode="auto">
          <a:xfrm>
            <a:off x="0" y="4005064"/>
            <a:ext cx="9146730" cy="2304256"/>
          </a:xfrm>
          <a:prstGeom prst="rect">
            <a:avLst/>
          </a:prstGeom>
          <a:solidFill>
            <a:srgbClr val="003073"/>
          </a:solidFill>
          <a:ln w="9525" cap="flat" cmpd="sng" algn="ctr">
            <a:solidFill>
              <a:srgbClr val="00307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756003" y="4886325"/>
            <a:ext cx="8075260" cy="1209675"/>
          </a:xfrm>
        </p:spPr>
        <p:txBody>
          <a:bodyPr>
            <a:noAutofit/>
          </a:bodyPr>
          <a:lstStyle>
            <a:lvl1pPr marL="0" indent="0" algn="l">
              <a:buFont typeface="+mj-lt"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Datumsplatzhalter 9"/>
          <p:cNvSpPr txBox="1">
            <a:spLocks/>
          </p:cNvSpPr>
          <p:nvPr userDrawn="1"/>
        </p:nvSpPr>
        <p:spPr>
          <a:xfrm>
            <a:off x="373038" y="6451119"/>
            <a:ext cx="96998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rgbClr val="00307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13.05.2015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287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folie Titel/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299986-99A6-4BCC-88E2-092F3BFDFBF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2" name="Datumsplatzhalter 21"/>
          <p:cNvSpPr>
            <a:spLocks noGrp="1"/>
          </p:cNvSpPr>
          <p:nvPr>
            <p:ph type="dt" sz="half" idx="13"/>
          </p:nvPr>
        </p:nvSpPr>
        <p:spPr>
          <a:xfrm>
            <a:off x="220638" y="6298719"/>
            <a:ext cx="96998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21.11.2013</a:t>
            </a:r>
            <a:endParaRPr lang="de-DE" dirty="0"/>
          </a:p>
        </p:txBody>
      </p:sp>
      <p:sp>
        <p:nvSpPr>
          <p:cNvPr id="2" name="Rechteck 1"/>
          <p:cNvSpPr/>
          <p:nvPr userDrawn="1"/>
        </p:nvSpPr>
        <p:spPr>
          <a:xfrm>
            <a:off x="0" y="6257925"/>
            <a:ext cx="9146730" cy="600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 bwMode="auto">
          <a:xfrm>
            <a:off x="-2730" y="1050925"/>
            <a:ext cx="9146730" cy="2304256"/>
          </a:xfrm>
          <a:prstGeom prst="rect">
            <a:avLst/>
          </a:prstGeom>
          <a:solidFill>
            <a:srgbClr val="003073"/>
          </a:solidFill>
          <a:ln w="9525" cap="flat" cmpd="sng" algn="ctr">
            <a:solidFill>
              <a:srgbClr val="00307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762000" y="1675804"/>
            <a:ext cx="8075260" cy="1209675"/>
          </a:xfrm>
        </p:spPr>
        <p:txBody>
          <a:bodyPr>
            <a:noAutofit/>
          </a:bodyPr>
          <a:lstStyle>
            <a:lvl1pPr marL="0" indent="0" algn="l">
              <a:buFont typeface="+mj-lt"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762000" y="4143374"/>
            <a:ext cx="8097838" cy="1209675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rgbClr val="003073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8" name="Datumsplatzhalter 9"/>
          <p:cNvSpPr txBox="1">
            <a:spLocks/>
          </p:cNvSpPr>
          <p:nvPr userDrawn="1"/>
        </p:nvSpPr>
        <p:spPr>
          <a:xfrm>
            <a:off x="373038" y="6451119"/>
            <a:ext cx="96998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rgbClr val="00307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13.05.2015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670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203" y="836712"/>
            <a:ext cx="8229600" cy="360021"/>
          </a:xfrm>
        </p:spPr>
        <p:txBody>
          <a:bodyPr/>
          <a:lstStyle>
            <a:lvl1pPr>
              <a:defRPr>
                <a:solidFill>
                  <a:srgbClr val="00307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10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1203" y="836712"/>
            <a:ext cx="8229600" cy="360021"/>
          </a:xfrm>
        </p:spPr>
        <p:txBody>
          <a:bodyPr/>
          <a:lstStyle>
            <a:lvl1pPr>
              <a:defRPr>
                <a:solidFill>
                  <a:srgbClr val="00307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159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8150" y="1419225"/>
            <a:ext cx="4040188" cy="393700"/>
          </a:xfrm>
          <a:solidFill>
            <a:srgbClr val="003073"/>
          </a:solidFill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8150" y="1812925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419225"/>
            <a:ext cx="4041775" cy="393700"/>
          </a:xfrm>
          <a:solidFill>
            <a:srgbClr val="003073"/>
          </a:solidFill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70253" y="836712"/>
            <a:ext cx="8229600" cy="360021"/>
          </a:xfrm>
        </p:spPr>
        <p:txBody>
          <a:bodyPr/>
          <a:lstStyle>
            <a:lvl1pPr>
              <a:defRPr>
                <a:solidFill>
                  <a:srgbClr val="00307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425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1203" y="836712"/>
            <a:ext cx="8229600" cy="360021"/>
          </a:xfrm>
        </p:spPr>
        <p:txBody>
          <a:bodyPr/>
          <a:lstStyle>
            <a:lvl1pPr>
              <a:defRPr>
                <a:solidFill>
                  <a:srgbClr val="00307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464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299986-99A6-4BCC-88E2-092F3BFDFBF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2" name="Datumsplatzhalter 21"/>
          <p:cNvSpPr>
            <a:spLocks noGrp="1"/>
          </p:cNvSpPr>
          <p:nvPr>
            <p:ph type="dt" sz="half" idx="13"/>
          </p:nvPr>
        </p:nvSpPr>
        <p:spPr>
          <a:xfrm>
            <a:off x="220638" y="6298719"/>
            <a:ext cx="96998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21.11.2013</a:t>
            </a:r>
            <a:endParaRPr lang="de-DE" dirty="0"/>
          </a:p>
        </p:txBody>
      </p:sp>
      <p:sp>
        <p:nvSpPr>
          <p:cNvPr id="2" name="Rechteck 1"/>
          <p:cNvSpPr/>
          <p:nvPr userDrawn="1"/>
        </p:nvSpPr>
        <p:spPr>
          <a:xfrm>
            <a:off x="0" y="6257925"/>
            <a:ext cx="9146730" cy="600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 bwMode="auto">
          <a:xfrm>
            <a:off x="0" y="1061839"/>
            <a:ext cx="9146730" cy="2304256"/>
          </a:xfrm>
          <a:prstGeom prst="rect">
            <a:avLst/>
          </a:prstGeom>
          <a:solidFill>
            <a:srgbClr val="003073"/>
          </a:solidFill>
          <a:ln w="9525" cap="flat" cmpd="sng" algn="ctr">
            <a:solidFill>
              <a:srgbClr val="00307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293688" y="1304925"/>
            <a:ext cx="8566150" cy="1209675"/>
          </a:xfrm>
        </p:spPr>
        <p:txBody>
          <a:bodyPr>
            <a:noAutofit/>
          </a:bodyPr>
          <a:lstStyle>
            <a:lvl1pPr marL="0" indent="0" algn="ctr">
              <a:buFont typeface="+mj-lt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8105" y="3517313"/>
            <a:ext cx="9361040" cy="2740612"/>
          </a:xfrm>
          <a:prstGeom prst="rect">
            <a:avLst/>
          </a:prstGeom>
          <a:ln>
            <a:solidFill>
              <a:srgbClr val="003073"/>
            </a:solidFill>
          </a:ln>
        </p:spPr>
      </p:pic>
    </p:spTree>
    <p:extLst>
      <p:ext uri="{BB962C8B-B14F-4D97-AF65-F5344CB8AC3E}">
        <p14:creationId xmlns:p14="http://schemas.microsoft.com/office/powerpoint/2010/main" val="276645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Linie 14"/>
          <p:cNvSpPr>
            <a:spLocks noChangeShapeType="1"/>
          </p:cNvSpPr>
          <p:nvPr/>
        </p:nvSpPr>
        <p:spPr bwMode="auto">
          <a:xfrm>
            <a:off x="291154" y="6302375"/>
            <a:ext cx="85534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Linie 33"/>
          <p:cNvSpPr>
            <a:spLocks noChangeShapeType="1"/>
          </p:cNvSpPr>
          <p:nvPr/>
        </p:nvSpPr>
        <p:spPr bwMode="auto">
          <a:xfrm>
            <a:off x="285750" y="1219200"/>
            <a:ext cx="85534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Titelplatzhalter 12"/>
          <p:cNvSpPr>
            <a:spLocks noGrp="1"/>
          </p:cNvSpPr>
          <p:nvPr>
            <p:ph type="title"/>
          </p:nvPr>
        </p:nvSpPr>
        <p:spPr>
          <a:xfrm>
            <a:off x="517878" y="836712"/>
            <a:ext cx="8229600" cy="360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212821" y="6301472"/>
            <a:ext cx="701879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3073"/>
                </a:solidFill>
              </a:defRPr>
            </a:lvl1pPr>
          </a:lstStyle>
          <a:p>
            <a:fld id="{2D299986-99A6-4BCC-88E2-092F3BFDFBF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115891" y="6301323"/>
            <a:ext cx="658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>
                <a:solidFill>
                  <a:srgbClr val="003073"/>
                </a:solidFill>
                <a:latin typeface="Arial" pitchFamily="34" charset="0"/>
                <a:cs typeface="Arial" pitchFamily="34" charset="0"/>
              </a:rPr>
              <a:t>© IHK</a:t>
            </a:r>
            <a:endParaRPr lang="de-DE" sz="1200" kern="1200" dirty="0" smtClean="0">
              <a:solidFill>
                <a:srgbClr val="00307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029842" y="6288264"/>
            <a:ext cx="224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rgbClr val="003073"/>
                </a:solidFill>
                <a:latin typeface="Arial" pitchFamily="34" charset="0"/>
                <a:cs typeface="Arial" pitchFamily="34" charset="0"/>
              </a:rPr>
              <a:t>|</a:t>
            </a:r>
            <a:endParaRPr lang="de-DE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578418" y="6298745"/>
            <a:ext cx="2476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>
                <a:solidFill>
                  <a:srgbClr val="003073"/>
                </a:solidFill>
                <a:latin typeface="Arial" pitchFamily="34" charset="0"/>
                <a:cs typeface="Arial" pitchFamily="34" charset="0"/>
              </a:rPr>
              <a:t>Chemnitz,</a:t>
            </a:r>
            <a:r>
              <a:rPr lang="de-DE" sz="1200" baseline="0" dirty="0" smtClean="0">
                <a:solidFill>
                  <a:srgbClr val="00307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aseline="0" dirty="0" err="1" smtClean="0">
                <a:solidFill>
                  <a:srgbClr val="003073"/>
                </a:solidFill>
                <a:latin typeface="Arial" pitchFamily="34" charset="0"/>
                <a:cs typeface="Arial" pitchFamily="34" charset="0"/>
              </a:rPr>
              <a:t>Technodays</a:t>
            </a:r>
            <a:r>
              <a:rPr lang="de-DE" sz="1200" baseline="0" dirty="0" smtClean="0">
                <a:solidFill>
                  <a:srgbClr val="00307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aseline="0" dirty="0" err="1" smtClean="0">
                <a:solidFill>
                  <a:srgbClr val="003073"/>
                </a:solidFill>
                <a:latin typeface="Arial" pitchFamily="34" charset="0"/>
                <a:cs typeface="Arial" pitchFamily="34" charset="0"/>
              </a:rPr>
              <a:t>Chomutov</a:t>
            </a:r>
            <a:endParaRPr lang="de-DE" sz="1000" kern="12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11" y="235519"/>
            <a:ext cx="2514600" cy="557784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757" y="235519"/>
            <a:ext cx="954943" cy="763955"/>
          </a:xfrm>
          <a:prstGeom prst="rect">
            <a:avLst/>
          </a:prstGeom>
        </p:spPr>
      </p:pic>
      <p:sp>
        <p:nvSpPr>
          <p:cNvPr id="6" name="Textfeld 5"/>
          <p:cNvSpPr txBox="1"/>
          <p:nvPr userDrawn="1"/>
        </p:nvSpPr>
        <p:spPr>
          <a:xfrm>
            <a:off x="236675" y="6298745"/>
            <a:ext cx="950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rgbClr val="00307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14.05.2015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375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  <p:sldLayoutId id="2147483659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defTabSz="914400" rtl="0" eaLnBrk="1" latinLnBrk="0" hangingPunct="1">
        <a:spcBef>
          <a:spcPct val="0"/>
        </a:spcBef>
        <a:buNone/>
        <a:defRPr sz="2200" b="1" kern="1200">
          <a:solidFill>
            <a:srgbClr val="003073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" y="1818185"/>
            <a:ext cx="8914700" cy="36788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7" name="Titel 3"/>
          <p:cNvSpPr>
            <a:spLocks noGrp="1"/>
          </p:cNvSpPr>
          <p:nvPr>
            <p:ph type="title"/>
          </p:nvPr>
        </p:nvSpPr>
        <p:spPr>
          <a:xfrm>
            <a:off x="219257" y="2137144"/>
            <a:ext cx="3601306" cy="3240614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de-DE" sz="2600" dirty="0" err="1">
                <a:solidFill>
                  <a:schemeClr val="bg1"/>
                </a:solidFill>
              </a:rPr>
              <a:t>Účinky</a:t>
            </a:r>
            <a:r>
              <a:rPr lang="de-DE" sz="2600" dirty="0">
                <a:solidFill>
                  <a:schemeClr val="bg1"/>
                </a:solidFill>
              </a:rPr>
              <a:t> </a:t>
            </a:r>
            <a:r>
              <a:rPr lang="de-DE" sz="2600" dirty="0" err="1">
                <a:solidFill>
                  <a:schemeClr val="bg1"/>
                </a:solidFill>
              </a:rPr>
              <a:t>minimální</a:t>
            </a:r>
            <a:r>
              <a:rPr lang="de-DE" sz="2600" dirty="0">
                <a:solidFill>
                  <a:schemeClr val="bg1"/>
                </a:solidFill>
              </a:rPr>
              <a:t> </a:t>
            </a:r>
            <a:r>
              <a:rPr lang="de-DE" sz="2600" dirty="0" err="1">
                <a:solidFill>
                  <a:schemeClr val="bg1"/>
                </a:solidFill>
              </a:rPr>
              <a:t>mzdy</a:t>
            </a:r>
            <a:r>
              <a:rPr lang="de-DE" sz="2600" dirty="0">
                <a:solidFill>
                  <a:schemeClr val="bg1"/>
                </a:solidFill>
              </a:rPr>
              <a:t> v </a:t>
            </a:r>
            <a:r>
              <a:rPr lang="de-DE" sz="2600" dirty="0" err="1">
                <a:solidFill>
                  <a:schemeClr val="bg1"/>
                </a:solidFill>
              </a:rPr>
              <a:t>okrese</a:t>
            </a:r>
            <a:r>
              <a:rPr lang="de-DE" sz="2600" dirty="0">
                <a:solidFill>
                  <a:schemeClr val="bg1"/>
                </a:solidFill>
              </a:rPr>
              <a:t> </a:t>
            </a:r>
            <a:r>
              <a:rPr lang="de-DE" sz="2600" dirty="0" err="1">
                <a:solidFill>
                  <a:schemeClr val="bg1"/>
                </a:solidFill>
              </a:rPr>
              <a:t>jihozápadního</a:t>
            </a:r>
            <a:r>
              <a:rPr lang="de-DE" sz="2600" dirty="0">
                <a:solidFill>
                  <a:schemeClr val="bg1"/>
                </a:solidFill>
              </a:rPr>
              <a:t> </a:t>
            </a:r>
            <a:r>
              <a:rPr lang="de-DE" sz="2600" dirty="0" err="1">
                <a:solidFill>
                  <a:schemeClr val="bg1"/>
                </a:solidFill>
              </a:rPr>
              <a:t>Saska</a:t>
            </a:r>
            <a:r>
              <a:rPr lang="de-DE" sz="2600" dirty="0">
                <a:solidFill>
                  <a:schemeClr val="bg1"/>
                </a:solidFill>
              </a:rPr>
              <a:t/>
            </a:r>
            <a:br>
              <a:rPr lang="de-DE" sz="2600" dirty="0">
                <a:solidFill>
                  <a:schemeClr val="bg1"/>
                </a:solidFill>
              </a:rPr>
            </a:br>
            <a:r>
              <a:rPr lang="de-DE" sz="2600" dirty="0" smtClean="0">
                <a:solidFill>
                  <a:schemeClr val="bg1"/>
                </a:solidFill>
              </a:rPr>
              <a:t/>
            </a:r>
            <a:br>
              <a:rPr lang="de-DE" sz="2600" dirty="0" smtClean="0">
                <a:solidFill>
                  <a:schemeClr val="bg1"/>
                </a:solidFill>
              </a:rPr>
            </a:br>
            <a:r>
              <a:rPr lang="de-DE" sz="2000" dirty="0" smtClean="0">
                <a:solidFill>
                  <a:schemeClr val="bg1"/>
                </a:solidFill>
              </a:rPr>
              <a:t>Christoph </a:t>
            </a:r>
            <a:r>
              <a:rPr lang="de-DE" sz="2000" dirty="0">
                <a:solidFill>
                  <a:schemeClr val="bg1"/>
                </a:solidFill>
              </a:rPr>
              <a:t>Neuberg</a:t>
            </a:r>
            <a:r>
              <a:rPr lang="de-DE" sz="2600" dirty="0">
                <a:solidFill>
                  <a:schemeClr val="bg1"/>
                </a:solidFill>
              </a:rPr>
              <a:t/>
            </a:r>
            <a:br>
              <a:rPr lang="de-DE" sz="2600" dirty="0">
                <a:solidFill>
                  <a:schemeClr val="bg1"/>
                </a:solidFill>
              </a:rPr>
            </a:br>
            <a:r>
              <a:rPr lang="de-DE" sz="1600" dirty="0" smtClean="0">
                <a:solidFill>
                  <a:schemeClr val="bg1"/>
                </a:solidFill>
              </a:rPr>
              <a:t>Geschäftsführer </a:t>
            </a:r>
            <a:br>
              <a:rPr lang="de-DE" sz="1600" dirty="0" smtClean="0">
                <a:solidFill>
                  <a:schemeClr val="bg1"/>
                </a:solidFill>
              </a:rPr>
            </a:br>
            <a:r>
              <a:rPr lang="de-DE" sz="1600" dirty="0" smtClean="0">
                <a:solidFill>
                  <a:schemeClr val="bg1"/>
                </a:solidFill>
              </a:rPr>
              <a:t>Industrie | Außenwirtschaft</a:t>
            </a:r>
            <a:r>
              <a:rPr lang="de-DE" sz="2600" dirty="0">
                <a:solidFill>
                  <a:schemeClr val="bg1"/>
                </a:solidFill>
              </a:rPr>
              <a:t/>
            </a:r>
            <a:br>
              <a:rPr lang="de-DE" sz="2600" dirty="0">
                <a:solidFill>
                  <a:schemeClr val="bg1"/>
                </a:solidFill>
              </a:rPr>
            </a:br>
            <a:r>
              <a:rPr lang="de-DE" sz="2000" dirty="0" smtClean="0">
                <a:solidFill>
                  <a:schemeClr val="bg1"/>
                </a:solidFill>
              </a:rPr>
              <a:t>IHK Chemnitz </a:t>
            </a:r>
            <a:endParaRPr lang="de-DE" sz="2000" dirty="0">
              <a:solidFill>
                <a:schemeClr val="bg1"/>
              </a:solidFill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562" y="1792835"/>
            <a:ext cx="5323438" cy="3726406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447117" y="593635"/>
            <a:ext cx="224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rgbClr val="003073"/>
                </a:solidFill>
                <a:latin typeface="Arial" pitchFamily="34" charset="0"/>
                <a:cs typeface="Arial" pitchFamily="34" charset="0"/>
              </a:rPr>
              <a:t>|</a:t>
            </a:r>
            <a:endParaRPr lang="de-DE" sz="1200" dirty="0"/>
          </a:p>
        </p:txBody>
      </p:sp>
      <p:pic>
        <p:nvPicPr>
          <p:cNvPr id="11" name="Picture 4" descr="D:\_Deubner\Mindestlohn\Fotolia_63461801_X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913" y="1686374"/>
            <a:ext cx="5392626" cy="404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159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1535742"/>
            <a:ext cx="9144000" cy="522766"/>
          </a:xfrm>
          <a:prstGeom prst="rect">
            <a:avLst/>
          </a:prstGeom>
          <a:solidFill>
            <a:srgbClr val="D4DBE2"/>
          </a:solidFill>
          <a:ln>
            <a:solidFill>
              <a:srgbClr val="D4DB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596188" y="6245225"/>
            <a:ext cx="1090612" cy="476250"/>
          </a:xfrm>
          <a:prstGeom prst="rect">
            <a:avLst/>
          </a:prstGeom>
        </p:spPr>
        <p:txBody>
          <a:bodyPr/>
          <a:lstStyle/>
          <a:p>
            <a:fld id="{2D89E2C8-D092-4307-8CEA-2FB97AFFC3AA}" type="slidenum">
              <a:rPr lang="de-DE"/>
              <a:pPr/>
              <a:t>2</a:t>
            </a:fld>
            <a:endParaRPr lang="de-DE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endParaRPr lang="de-DE" dirty="0">
              <a:latin typeface="Arial MT Bd" charset="0"/>
            </a:endParaRP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7338" y="1628800"/>
            <a:ext cx="8229600" cy="4525963"/>
          </a:xfrm>
          <a:noFill/>
          <a:ln/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de-DE" b="1" dirty="0" smtClean="0">
                <a:latin typeface="Arial MT Bd" charset="0"/>
              </a:rPr>
              <a:t>Steckbrief der Mindestlohneinführung in Deutschland</a:t>
            </a:r>
            <a:r>
              <a:rPr lang="de-DE" dirty="0" smtClean="0">
                <a:latin typeface="Arial MT Bd" charset="0"/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de-DE" dirty="0">
              <a:latin typeface="Arial MT Bd" charset="0"/>
            </a:endParaRP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1800" dirty="0" smtClean="0">
                <a:latin typeface="Arial MT Bd" charset="0"/>
              </a:rPr>
              <a:t>„Schnellstes Gesetz“ seit der Wiedervereinigung (nur knapp über </a:t>
            </a:r>
            <a:r>
              <a:rPr lang="de-DE" sz="1800" b="1" dirty="0" smtClean="0">
                <a:latin typeface="Arial MT Bd" charset="0"/>
              </a:rPr>
              <a:t>sechs Monate</a:t>
            </a:r>
            <a:r>
              <a:rPr lang="de-DE" sz="1800" dirty="0" smtClean="0">
                <a:latin typeface="Arial MT Bd" charset="0"/>
              </a:rPr>
              <a:t> vom Koalitionsvertrag bis Beschließung im Bundestag!)</a:t>
            </a:r>
            <a:endParaRPr lang="de-DE" sz="1800" dirty="0">
              <a:latin typeface="Arial MT Bd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1800" dirty="0" smtClean="0">
                <a:latin typeface="Arial MT Bd" charset="0"/>
              </a:rPr>
              <a:t>Mindestlohngesetz seit </a:t>
            </a:r>
            <a:r>
              <a:rPr lang="de-DE" sz="1800" b="1" dirty="0" smtClean="0">
                <a:latin typeface="Arial MT Bd" charset="0"/>
              </a:rPr>
              <a:t>01.01.2015</a:t>
            </a:r>
            <a:r>
              <a:rPr lang="de-DE" sz="1800" dirty="0" smtClean="0">
                <a:latin typeface="Arial MT Bd" charset="0"/>
              </a:rPr>
              <a:t> in Kraft (Ausnahmen bis Ende 2017)</a:t>
            </a:r>
            <a:endParaRPr lang="de-DE" sz="1800" dirty="0">
              <a:latin typeface="Arial MT Bd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1800" dirty="0" smtClean="0">
                <a:latin typeface="Arial MT Bd" charset="0"/>
              </a:rPr>
              <a:t>Mindestlohn = Bruttolohn je Arbeitsstunde = </a:t>
            </a:r>
            <a:r>
              <a:rPr lang="de-DE" sz="1800" b="1" dirty="0" smtClean="0">
                <a:latin typeface="Arial MT Bd" charset="0"/>
              </a:rPr>
              <a:t>8,50 EUR</a:t>
            </a:r>
            <a:endParaRPr lang="de-DE" sz="1800" b="1" dirty="0">
              <a:latin typeface="Arial MT Bd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1800" dirty="0">
                <a:latin typeface="Arial MT Bd" charset="0"/>
              </a:rPr>
              <a:t>C</a:t>
            </a:r>
            <a:r>
              <a:rPr lang="de-DE" sz="1800" dirty="0" smtClean="0">
                <a:latin typeface="Arial MT Bd" charset="0"/>
              </a:rPr>
              <a:t>a. </a:t>
            </a:r>
            <a:r>
              <a:rPr lang="de-DE" sz="1800" b="1" dirty="0" smtClean="0">
                <a:latin typeface="Arial MT Bd" charset="0"/>
              </a:rPr>
              <a:t>3,7 Mio. </a:t>
            </a:r>
            <a:r>
              <a:rPr lang="de-DE" sz="1800" dirty="0" smtClean="0">
                <a:latin typeface="Arial MT Bd" charset="0"/>
              </a:rPr>
              <a:t>Arbeitnehmer in Deutschland profitieren</a:t>
            </a:r>
            <a:endParaRPr lang="de-DE" sz="1800" dirty="0">
              <a:latin typeface="Arial MT Bd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1800" dirty="0" smtClean="0">
                <a:latin typeface="Arial MT Bd" charset="0"/>
              </a:rPr>
              <a:t>Rund </a:t>
            </a:r>
            <a:r>
              <a:rPr lang="de-DE" sz="1800" b="1" dirty="0" smtClean="0">
                <a:latin typeface="Arial MT Bd" charset="0"/>
              </a:rPr>
              <a:t>ein Viertel </a:t>
            </a:r>
            <a:r>
              <a:rPr lang="de-DE" sz="1800" dirty="0" smtClean="0">
                <a:latin typeface="Arial MT Bd" charset="0"/>
              </a:rPr>
              <a:t>aller Unternehmen betroffen (in Ostdeutschland ca. 1/3)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1800" dirty="0" smtClean="0">
                <a:latin typeface="Arial MT Bd" charset="0"/>
              </a:rPr>
              <a:t>„Bürokratiemonster!“ – umfangreiche Dokumentationspflichten für ALLE Arbeitnehmer </a:t>
            </a:r>
            <a:r>
              <a:rPr lang="de-DE" sz="1800" b="1" dirty="0" smtClean="0">
                <a:latin typeface="Arial MT Bd" charset="0"/>
              </a:rPr>
              <a:t>bis 2.958 EUR</a:t>
            </a:r>
            <a:r>
              <a:rPr lang="de-DE" sz="1800" dirty="0" smtClean="0">
                <a:latin typeface="Arial MT Bd" charset="0"/>
              </a:rPr>
              <a:t> Monatslohn (~ 29 Tage á 12h Arbeit im Monat)</a:t>
            </a:r>
          </a:p>
          <a:p>
            <a:pPr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de-DE" sz="1800" dirty="0" smtClean="0">
                <a:latin typeface="Arial MT Bd" charset="0"/>
              </a:rPr>
              <a:t>Erstmalige Anpassung durch „Mindestlohnkommission“ am 01.01.2017, dann im </a:t>
            </a:r>
            <a:r>
              <a:rPr lang="de-DE" sz="1800" b="1" dirty="0" smtClean="0">
                <a:latin typeface="Arial MT Bd" charset="0"/>
              </a:rPr>
              <a:t>zweijährigen</a:t>
            </a:r>
            <a:r>
              <a:rPr lang="de-DE" sz="1800" dirty="0" smtClean="0">
                <a:latin typeface="Arial MT Bd" charset="0"/>
              </a:rPr>
              <a:t> Turnus</a:t>
            </a:r>
            <a:endParaRPr lang="de-DE" sz="1800" dirty="0">
              <a:latin typeface="Arial MT B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84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0" y="1366508"/>
            <a:ext cx="9144000" cy="441029"/>
          </a:xfrm>
          <a:prstGeom prst="rect">
            <a:avLst/>
          </a:prstGeom>
          <a:solidFill>
            <a:srgbClr val="D4DBE2"/>
          </a:solidFill>
          <a:ln>
            <a:solidFill>
              <a:srgbClr val="D4DB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2"/>
          <p:cNvSpPr txBox="1">
            <a:spLocks/>
          </p:cNvSpPr>
          <p:nvPr/>
        </p:nvSpPr>
        <p:spPr>
          <a:xfrm>
            <a:off x="451203" y="1427262"/>
            <a:ext cx="8229600" cy="360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00307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de-DE" dirty="0" smtClean="0"/>
              <a:t>Negativer Einfluss v.a. auf Unternehmen &lt; 100 Beschäftigte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244442" y="5968354"/>
            <a:ext cx="54592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Quelle: Konjunkturumfrage IHK Chemnitz im April 2015</a:t>
            </a:r>
            <a:endParaRPr lang="de-DE" sz="1000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8169823"/>
              </p:ext>
            </p:extLst>
          </p:nvPr>
        </p:nvGraphicFramePr>
        <p:xfrm>
          <a:off x="451203" y="2057399"/>
          <a:ext cx="8068853" cy="3665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39849" y="2990889"/>
            <a:ext cx="1247890" cy="2323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4100"/>
              </a:spcAft>
            </a:pPr>
            <a:r>
              <a:rPr lang="de-DE" sz="1000" dirty="0" smtClean="0"/>
              <a:t>100 und mehr</a:t>
            </a:r>
          </a:p>
          <a:p>
            <a:pPr algn="r">
              <a:spcAft>
                <a:spcPts val="4100"/>
              </a:spcAft>
            </a:pPr>
            <a:r>
              <a:rPr lang="de-DE" sz="1000" dirty="0" smtClean="0"/>
              <a:t>50-100</a:t>
            </a:r>
          </a:p>
          <a:p>
            <a:pPr algn="r">
              <a:spcAft>
                <a:spcPts val="4100"/>
              </a:spcAft>
            </a:pPr>
            <a:r>
              <a:rPr lang="de-DE" sz="1000" dirty="0" smtClean="0"/>
              <a:t>20-50</a:t>
            </a:r>
          </a:p>
          <a:p>
            <a:pPr algn="r">
              <a:spcAft>
                <a:spcPts val="4100"/>
              </a:spcAft>
            </a:pPr>
            <a:r>
              <a:rPr lang="de-DE" sz="1000" dirty="0"/>
              <a:t>u</a:t>
            </a:r>
            <a:r>
              <a:rPr lang="de-DE" sz="1000" dirty="0" smtClean="0"/>
              <a:t>nter 20</a:t>
            </a:r>
            <a:endParaRPr lang="de-DE" sz="1000" dirty="0"/>
          </a:p>
        </p:txBody>
      </p:sp>
      <p:sp>
        <p:nvSpPr>
          <p:cNvPr id="11" name="Textfeld 10"/>
          <p:cNvSpPr txBox="1"/>
          <p:nvPr/>
        </p:nvSpPr>
        <p:spPr>
          <a:xfrm>
            <a:off x="7120639" y="3734896"/>
            <a:ext cx="1443121" cy="9002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de-DE" sz="1000" dirty="0" smtClean="0"/>
              <a:t>positiv</a:t>
            </a:r>
          </a:p>
          <a:p>
            <a:pPr>
              <a:spcAft>
                <a:spcPts val="500"/>
              </a:spcAft>
            </a:pPr>
            <a:r>
              <a:rPr lang="de-DE" sz="1000" dirty="0" smtClean="0"/>
              <a:t>neutral</a:t>
            </a:r>
          </a:p>
          <a:p>
            <a:pPr>
              <a:spcAft>
                <a:spcPts val="500"/>
              </a:spcAft>
            </a:pPr>
            <a:r>
              <a:rPr lang="de-DE" sz="1000" dirty="0" smtClean="0"/>
              <a:t>negativ</a:t>
            </a:r>
          </a:p>
          <a:p>
            <a:pPr>
              <a:spcAft>
                <a:spcPts val="500"/>
              </a:spcAft>
            </a:pPr>
            <a:r>
              <a:rPr lang="de-DE" sz="1000" dirty="0" smtClean="0"/>
              <a:t>Fortbestand gefährdet</a:t>
            </a:r>
          </a:p>
        </p:txBody>
      </p:sp>
    </p:spTree>
    <p:extLst>
      <p:ext uri="{BB962C8B-B14F-4D97-AF65-F5344CB8AC3E}">
        <p14:creationId xmlns:p14="http://schemas.microsoft.com/office/powerpoint/2010/main" val="154994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0" y="1366508"/>
            <a:ext cx="9144000" cy="441029"/>
          </a:xfrm>
          <a:prstGeom prst="rect">
            <a:avLst/>
          </a:prstGeom>
          <a:solidFill>
            <a:srgbClr val="D4DBE2"/>
          </a:solidFill>
          <a:ln>
            <a:solidFill>
              <a:srgbClr val="D4DB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2"/>
          <p:cNvSpPr txBox="1">
            <a:spLocks/>
          </p:cNvSpPr>
          <p:nvPr/>
        </p:nvSpPr>
        <p:spPr>
          <a:xfrm>
            <a:off x="451203" y="1427262"/>
            <a:ext cx="8229600" cy="360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00307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de-DE" dirty="0" smtClean="0"/>
              <a:t>41% aller Unternehmen betroffen, v.a. Handel und Verkehr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44442" y="5968354"/>
            <a:ext cx="54592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Quelle: Konjunkturumfrage IHK Chemnitz im April 2015</a:t>
            </a:r>
            <a:endParaRPr lang="de-DE" sz="1000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358054"/>
              </p:ext>
            </p:extLst>
          </p:nvPr>
        </p:nvGraphicFramePr>
        <p:xfrm>
          <a:off x="527126" y="1952625"/>
          <a:ext cx="8046719" cy="4015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18335" y="2625129"/>
            <a:ext cx="1516829" cy="29392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3000"/>
              </a:spcAft>
            </a:pPr>
            <a:r>
              <a:rPr lang="de-DE" sz="1000" dirty="0" smtClean="0"/>
              <a:t>Gesamt</a:t>
            </a:r>
          </a:p>
          <a:p>
            <a:pPr algn="r">
              <a:spcAft>
                <a:spcPts val="3000"/>
              </a:spcAft>
            </a:pPr>
            <a:r>
              <a:rPr lang="de-DE" sz="1000" dirty="0" smtClean="0"/>
              <a:t>Handel</a:t>
            </a:r>
          </a:p>
          <a:p>
            <a:pPr algn="r">
              <a:spcAft>
                <a:spcPts val="3000"/>
              </a:spcAft>
            </a:pPr>
            <a:r>
              <a:rPr lang="de-DE" sz="1000" dirty="0" smtClean="0"/>
              <a:t>Verkehrsgewerbe</a:t>
            </a:r>
          </a:p>
          <a:p>
            <a:pPr algn="r">
              <a:spcAft>
                <a:spcPts val="3000"/>
              </a:spcAft>
            </a:pPr>
            <a:r>
              <a:rPr lang="de-DE" sz="1000" dirty="0" smtClean="0"/>
              <a:t>Industrie</a:t>
            </a:r>
          </a:p>
          <a:p>
            <a:pPr algn="r">
              <a:spcAft>
                <a:spcPts val="3000"/>
              </a:spcAft>
            </a:pPr>
            <a:r>
              <a:rPr lang="de-DE" sz="1000" dirty="0" smtClean="0"/>
              <a:t>Dienstleistungen</a:t>
            </a:r>
          </a:p>
          <a:p>
            <a:pPr algn="r">
              <a:spcAft>
                <a:spcPts val="3000"/>
              </a:spcAft>
            </a:pPr>
            <a:r>
              <a:rPr lang="de-DE" sz="1000" dirty="0" smtClean="0"/>
              <a:t>Baugewerbe</a:t>
            </a:r>
            <a:endParaRPr lang="de-DE" sz="1000" dirty="0"/>
          </a:p>
        </p:txBody>
      </p:sp>
      <p:sp>
        <p:nvSpPr>
          <p:cNvPr id="11" name="Textfeld 10"/>
          <p:cNvSpPr txBox="1"/>
          <p:nvPr/>
        </p:nvSpPr>
        <p:spPr>
          <a:xfrm>
            <a:off x="8202063" y="3923210"/>
            <a:ext cx="712637" cy="4642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de-DE" sz="1000" dirty="0" smtClean="0"/>
              <a:t>ja</a:t>
            </a:r>
          </a:p>
          <a:p>
            <a:pPr>
              <a:spcAft>
                <a:spcPts val="500"/>
              </a:spcAft>
            </a:pPr>
            <a:r>
              <a:rPr lang="de-DE" sz="1000" dirty="0" smtClean="0"/>
              <a:t>nein</a:t>
            </a:r>
          </a:p>
        </p:txBody>
      </p:sp>
    </p:spTree>
    <p:extLst>
      <p:ext uri="{BB962C8B-B14F-4D97-AF65-F5344CB8AC3E}">
        <p14:creationId xmlns:p14="http://schemas.microsoft.com/office/powerpoint/2010/main" val="414821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0" y="1366508"/>
            <a:ext cx="9144000" cy="441029"/>
          </a:xfrm>
          <a:prstGeom prst="rect">
            <a:avLst/>
          </a:prstGeom>
          <a:solidFill>
            <a:srgbClr val="D4DBE2"/>
          </a:solidFill>
          <a:ln>
            <a:solidFill>
              <a:srgbClr val="D4DB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2"/>
          <p:cNvSpPr txBox="1">
            <a:spLocks/>
          </p:cNvSpPr>
          <p:nvPr/>
        </p:nvSpPr>
        <p:spPr>
          <a:xfrm>
            <a:off x="451203" y="1427262"/>
            <a:ext cx="8229600" cy="360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00307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de-DE" dirty="0" smtClean="0"/>
              <a:t>Folgen des ML: Preiserhöhungen und Arbeitszeitverkürzungen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44442" y="5968354"/>
            <a:ext cx="54592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Quelle: Konjunkturumfrage IHK Chemnitz im April 2015</a:t>
            </a:r>
            <a:endParaRPr lang="de-DE" sz="1000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345117"/>
              </p:ext>
            </p:extLst>
          </p:nvPr>
        </p:nvGraphicFramePr>
        <p:xfrm>
          <a:off x="163158" y="2206887"/>
          <a:ext cx="88392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244442" y="2775475"/>
            <a:ext cx="2412697" cy="27597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500"/>
              </a:spcAft>
            </a:pPr>
            <a:r>
              <a:rPr lang="de-DE" sz="1000" dirty="0" smtClean="0"/>
              <a:t>Preise erhöht</a:t>
            </a:r>
          </a:p>
          <a:p>
            <a:pPr algn="r">
              <a:spcAft>
                <a:spcPts val="1500"/>
              </a:spcAft>
            </a:pPr>
            <a:r>
              <a:rPr lang="de-DE" sz="1000" dirty="0" smtClean="0"/>
              <a:t>Senkung der Arbeitszeit</a:t>
            </a:r>
          </a:p>
          <a:p>
            <a:pPr algn="r">
              <a:spcAft>
                <a:spcPts val="1500"/>
              </a:spcAft>
            </a:pPr>
            <a:r>
              <a:rPr lang="de-DE" sz="1000" dirty="0" smtClean="0"/>
              <a:t>Löhne oberhalb </a:t>
            </a:r>
            <a:r>
              <a:rPr lang="de-DE" sz="1000" dirty="0" err="1" smtClean="0"/>
              <a:t>MiLo</a:t>
            </a:r>
            <a:r>
              <a:rPr lang="de-DE" sz="1000" dirty="0" smtClean="0"/>
              <a:t>-Niveau erhöht</a:t>
            </a:r>
          </a:p>
          <a:p>
            <a:pPr algn="r">
              <a:spcAft>
                <a:spcPts val="1500"/>
              </a:spcAft>
            </a:pPr>
            <a:r>
              <a:rPr lang="de-DE" sz="1000" dirty="0" smtClean="0"/>
              <a:t>Investitionen gesenkt</a:t>
            </a:r>
          </a:p>
          <a:p>
            <a:pPr algn="r">
              <a:spcAft>
                <a:spcPts val="1500"/>
              </a:spcAft>
            </a:pPr>
            <a:r>
              <a:rPr lang="de-DE" sz="1000" dirty="0" smtClean="0"/>
              <a:t>Beschäftigtenzahl gesenkt</a:t>
            </a:r>
          </a:p>
          <a:p>
            <a:pPr algn="r">
              <a:spcAft>
                <a:spcPts val="1500"/>
              </a:spcAft>
            </a:pPr>
            <a:r>
              <a:rPr lang="de-DE" sz="1000" dirty="0" smtClean="0"/>
              <a:t>Sonderzahlungen vermindert</a:t>
            </a:r>
          </a:p>
          <a:p>
            <a:pPr algn="r">
              <a:spcAft>
                <a:spcPts val="1500"/>
              </a:spcAft>
            </a:pPr>
            <a:r>
              <a:rPr lang="de-DE" sz="1000" dirty="0" smtClean="0"/>
              <a:t>Öffnungs- bzw. Arbeitszeit vermindert</a:t>
            </a:r>
          </a:p>
          <a:p>
            <a:pPr algn="r">
              <a:spcAft>
                <a:spcPts val="1500"/>
              </a:spcAft>
            </a:pPr>
            <a:r>
              <a:rPr lang="de-DE" sz="1000" dirty="0" smtClean="0"/>
              <a:t>Produkt- / Leistungsangebot erhöht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93227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0" y="1366508"/>
            <a:ext cx="9144000" cy="441029"/>
          </a:xfrm>
          <a:prstGeom prst="rect">
            <a:avLst/>
          </a:prstGeom>
          <a:solidFill>
            <a:srgbClr val="D4DBE2"/>
          </a:solidFill>
          <a:ln>
            <a:solidFill>
              <a:srgbClr val="D4DB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2"/>
          <p:cNvSpPr txBox="1">
            <a:spLocks/>
          </p:cNvSpPr>
          <p:nvPr/>
        </p:nvSpPr>
        <p:spPr>
          <a:xfrm>
            <a:off x="451203" y="1427262"/>
            <a:ext cx="8229600" cy="360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00307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de-DE" dirty="0" smtClean="0"/>
              <a:t>Unternehmen befürchten dauerhaft mehr Bürokratie und Aufwand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44442" y="5968354"/>
            <a:ext cx="54592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Quelle: Konjunkturumfrage IHK Chemnitz im April 2015</a:t>
            </a:r>
            <a:endParaRPr lang="de-DE" sz="1000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361192"/>
              </p:ext>
            </p:extLst>
          </p:nvPr>
        </p:nvGraphicFramePr>
        <p:xfrm>
          <a:off x="804689" y="1954473"/>
          <a:ext cx="7513108" cy="3895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860612" y="2660832"/>
            <a:ext cx="2412697" cy="26699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4600"/>
              </a:spcAft>
            </a:pPr>
            <a:r>
              <a:rPr lang="de-DE" sz="1000" dirty="0"/>
              <a:t>f</a:t>
            </a:r>
            <a:r>
              <a:rPr lang="de-DE" sz="1000" dirty="0" smtClean="0"/>
              <a:t>ührt zu hohem Bürokratieaufwand durch Dokumentationspflichten</a:t>
            </a:r>
          </a:p>
          <a:p>
            <a:pPr algn="r">
              <a:spcAft>
                <a:spcPts val="4600"/>
              </a:spcAft>
            </a:pPr>
            <a:r>
              <a:rPr lang="de-DE" sz="1000" dirty="0"/>
              <a:t>f</a:t>
            </a:r>
            <a:r>
              <a:rPr lang="de-DE" sz="1000" dirty="0" smtClean="0"/>
              <a:t>ördert Schwarzarbeit</a:t>
            </a:r>
          </a:p>
          <a:p>
            <a:pPr algn="r">
              <a:spcAft>
                <a:spcPts val="4600"/>
              </a:spcAft>
            </a:pPr>
            <a:r>
              <a:rPr lang="de-DE" sz="1000" dirty="0"/>
              <a:t>v</a:t>
            </a:r>
            <a:r>
              <a:rPr lang="de-DE" sz="1000" dirty="0" smtClean="0"/>
              <a:t>erringert Lohndumping</a:t>
            </a:r>
          </a:p>
          <a:p>
            <a:pPr algn="r">
              <a:spcAft>
                <a:spcPts val="4600"/>
              </a:spcAft>
            </a:pPr>
            <a:r>
              <a:rPr lang="de-DE" sz="1000" dirty="0" smtClean="0"/>
              <a:t>fördert Scheinselbstständigkeit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273964" y="3740330"/>
            <a:ext cx="111700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de-DE" sz="1000" dirty="0" smtClean="0"/>
              <a:t>stimme zu</a:t>
            </a:r>
          </a:p>
          <a:p>
            <a:pPr>
              <a:spcAft>
                <a:spcPts val="500"/>
              </a:spcAft>
            </a:pPr>
            <a:r>
              <a:rPr lang="de-DE" sz="1000" dirty="0" smtClean="0"/>
              <a:t>weder noch</a:t>
            </a:r>
          </a:p>
          <a:p>
            <a:pPr>
              <a:spcAft>
                <a:spcPts val="500"/>
              </a:spcAft>
            </a:pPr>
            <a:r>
              <a:rPr lang="de-DE" sz="1000" dirty="0" smtClean="0"/>
              <a:t>stimme nicht zu</a:t>
            </a:r>
          </a:p>
        </p:txBody>
      </p:sp>
    </p:spTree>
    <p:extLst>
      <p:ext uri="{BB962C8B-B14F-4D97-AF65-F5344CB8AC3E}">
        <p14:creationId xmlns:p14="http://schemas.microsoft.com/office/powerpoint/2010/main" val="92569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1983416"/>
            <a:ext cx="9144000" cy="1045533"/>
          </a:xfrm>
          <a:prstGeom prst="rect">
            <a:avLst/>
          </a:prstGeom>
          <a:solidFill>
            <a:srgbClr val="D4DBE2"/>
          </a:solidFill>
          <a:ln>
            <a:solidFill>
              <a:srgbClr val="D4DB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596188" y="6245225"/>
            <a:ext cx="1090612" cy="476250"/>
          </a:xfrm>
          <a:prstGeom prst="rect">
            <a:avLst/>
          </a:prstGeom>
        </p:spPr>
        <p:txBody>
          <a:bodyPr/>
          <a:lstStyle/>
          <a:p>
            <a:fld id="{8E2260BF-21F1-4599-AA35-C6CBA38CF285}" type="slidenum">
              <a:rPr lang="de-DE"/>
              <a:pPr/>
              <a:t>7</a:t>
            </a:fld>
            <a:endParaRPr lang="de-DE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052638"/>
            <a:ext cx="4105275" cy="936625"/>
          </a:xfrm>
          <a:noFill/>
          <a:ln/>
        </p:spPr>
        <p:txBody>
          <a:bodyPr/>
          <a:lstStyle/>
          <a:p>
            <a:pPr algn="l"/>
            <a:r>
              <a:rPr lang="cs-CZ" dirty="0"/>
              <a:t>Nějaké otázky?</a:t>
            </a:r>
            <a:endParaRPr lang="de-DE" dirty="0">
              <a:latin typeface="Arial MT" charset="0"/>
            </a:endParaRPr>
          </a:p>
        </p:txBody>
      </p:sp>
      <p:pic>
        <p:nvPicPr>
          <p:cNvPr id="287749" name="Picture 5" descr="MCj00787110000[1]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1557338"/>
            <a:ext cx="1622425" cy="393382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6476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9986-99A6-4BCC-88E2-092F3BFDFBFA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 smtClean="0"/>
              <a:t>21.11.2013</a:t>
            </a:r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93688" y="1676400"/>
            <a:ext cx="8566150" cy="1209675"/>
          </a:xfrm>
        </p:spPr>
        <p:txBody>
          <a:bodyPr/>
          <a:lstStyle/>
          <a:p>
            <a:r>
              <a:rPr lang="cs-CZ" dirty="0"/>
              <a:t>Děkujeme Vám za Váš zájem!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710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hk_vorlage_test_neu_klein">
  <a:themeElements>
    <a:clrScheme name="IHK">
      <a:dk1>
        <a:srgbClr val="003073"/>
      </a:dk1>
      <a:lt1>
        <a:sysClr val="window" lastClr="FFFFFF"/>
      </a:lt1>
      <a:dk2>
        <a:srgbClr val="003073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H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ihk_vorlage_test_neu_klein</Template>
  <TotalTime>0</TotalTime>
  <Words>277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ihk_vorlage_test_neu_klein</vt:lpstr>
      <vt:lpstr>Účinky minimální mzdy v okrese jihozápadního Saska  Christoph Neuberg Geschäftsführer  Industrie | Außenwirtschaft IHK Chemnitz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Nějaké otázky?</vt:lpstr>
      <vt:lpstr>Děkujeme Vám za Váš zájem!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2012-12-05T15:29:53Z</dcterms:created>
  <dcterms:modified xsi:type="dcterms:W3CDTF">2015-05-18T05:31:38Z</dcterms:modified>
</cp:coreProperties>
</file>